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56" r:id="rId2"/>
    <p:sldId id="260" r:id="rId3"/>
    <p:sldId id="275" r:id="rId4"/>
    <p:sldId id="278" r:id="rId5"/>
    <p:sldId id="279" r:id="rId6"/>
    <p:sldId id="284" r:id="rId7"/>
    <p:sldId id="285" r:id="rId8"/>
    <p:sldId id="286" r:id="rId9"/>
    <p:sldId id="287" r:id="rId10"/>
    <p:sldId id="288" r:id="rId11"/>
    <p:sldId id="289" r:id="rId12"/>
    <p:sldId id="261" r:id="rId13"/>
    <p:sldId id="262" r:id="rId14"/>
    <p:sldId id="263" r:id="rId15"/>
    <p:sldId id="267" r:id="rId16"/>
    <p:sldId id="268" r:id="rId17"/>
    <p:sldId id="269" r:id="rId18"/>
    <p:sldId id="270" r:id="rId19"/>
    <p:sldId id="272" r:id="rId20"/>
    <p:sldId id="294" r:id="rId21"/>
    <p:sldId id="290" r:id="rId22"/>
    <p:sldId id="291" r:id="rId23"/>
    <p:sldId id="292" r:id="rId24"/>
    <p:sldId id="293" r:id="rId2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551835-949E-4F7D-A3D2-9002BD1DDC87}" v="2" dt="2025-02-16T21:05:29.9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7" autoAdjust="0"/>
    <p:restoredTop sz="94660"/>
  </p:normalViewPr>
  <p:slideViewPr>
    <p:cSldViewPr snapToGrid="0" snapToObjects="1">
      <p:cViewPr>
        <p:scale>
          <a:sx n="96" d="100"/>
          <a:sy n="96" d="100"/>
        </p:scale>
        <p:origin x="630" y="-13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is sepulveda" userId="3e75023aa71f6920" providerId="LiveId" clId="{83551835-949E-4F7D-A3D2-9002BD1DDC87}"/>
    <pc:docChg chg="undo custSel addSld delSld modSld">
      <pc:chgData name="luis sepulveda" userId="3e75023aa71f6920" providerId="LiveId" clId="{83551835-949E-4F7D-A3D2-9002BD1DDC87}" dt="2025-02-16T21:25:24.323" v="1460" actId="113"/>
      <pc:docMkLst>
        <pc:docMk/>
      </pc:docMkLst>
      <pc:sldChg chg="modSp mod">
        <pc:chgData name="luis sepulveda" userId="3e75023aa71f6920" providerId="LiveId" clId="{83551835-949E-4F7D-A3D2-9002BD1DDC87}" dt="2025-02-16T20:48:31.224" v="820" actId="6549"/>
        <pc:sldMkLst>
          <pc:docMk/>
          <pc:sldMk cId="572740809" sldId="260"/>
        </pc:sldMkLst>
        <pc:spChg chg="mod">
          <ac:chgData name="luis sepulveda" userId="3e75023aa71f6920" providerId="LiveId" clId="{83551835-949E-4F7D-A3D2-9002BD1DDC87}" dt="2025-02-16T20:48:31.224" v="820" actId="6549"/>
          <ac:spMkLst>
            <pc:docMk/>
            <pc:sldMk cId="572740809" sldId="260"/>
            <ac:spMk id="9" creationId="{00000000-0000-0000-0000-000000000000}"/>
          </ac:spMkLst>
        </pc:spChg>
      </pc:sldChg>
      <pc:sldChg chg="modSp mod">
        <pc:chgData name="luis sepulveda" userId="3e75023aa71f6920" providerId="LiveId" clId="{83551835-949E-4F7D-A3D2-9002BD1DDC87}" dt="2025-02-16T21:14:32.093" v="1246" actId="20577"/>
        <pc:sldMkLst>
          <pc:docMk/>
          <pc:sldMk cId="1481949209" sldId="261"/>
        </pc:sldMkLst>
        <pc:spChg chg="mod">
          <ac:chgData name="luis sepulveda" userId="3e75023aa71f6920" providerId="LiveId" clId="{83551835-949E-4F7D-A3D2-9002BD1DDC87}" dt="2025-02-16T00:39:27.385" v="15" actId="21"/>
          <ac:spMkLst>
            <pc:docMk/>
            <pc:sldMk cId="1481949209" sldId="261"/>
            <ac:spMk id="6" creationId="{00000000-0000-0000-0000-000000000000}"/>
          </ac:spMkLst>
        </pc:spChg>
        <pc:spChg chg="mod">
          <ac:chgData name="luis sepulveda" userId="3e75023aa71f6920" providerId="LiveId" clId="{83551835-949E-4F7D-A3D2-9002BD1DDC87}" dt="2025-02-16T21:14:32.093" v="1246" actId="20577"/>
          <ac:spMkLst>
            <pc:docMk/>
            <pc:sldMk cId="1481949209" sldId="261"/>
            <ac:spMk id="9" creationId="{00000000-0000-0000-0000-000000000000}"/>
          </ac:spMkLst>
        </pc:spChg>
      </pc:sldChg>
      <pc:sldChg chg="modSp mod">
        <pc:chgData name="luis sepulveda" userId="3e75023aa71f6920" providerId="LiveId" clId="{83551835-949E-4F7D-A3D2-9002BD1DDC87}" dt="2025-02-16T21:03:29.635" v="1077" actId="20577"/>
        <pc:sldMkLst>
          <pc:docMk/>
          <pc:sldMk cId="674922150" sldId="262"/>
        </pc:sldMkLst>
        <pc:spChg chg="mod">
          <ac:chgData name="luis sepulveda" userId="3e75023aa71f6920" providerId="LiveId" clId="{83551835-949E-4F7D-A3D2-9002BD1DDC87}" dt="2025-02-16T21:03:29.635" v="1077" actId="20577"/>
          <ac:spMkLst>
            <pc:docMk/>
            <pc:sldMk cId="674922150" sldId="262"/>
            <ac:spMk id="9" creationId="{00000000-0000-0000-0000-000000000000}"/>
          </ac:spMkLst>
        </pc:spChg>
      </pc:sldChg>
      <pc:sldChg chg="modSp mod">
        <pc:chgData name="luis sepulveda" userId="3e75023aa71f6920" providerId="LiveId" clId="{83551835-949E-4F7D-A3D2-9002BD1DDC87}" dt="2025-02-16T21:05:37.540" v="1131" actId="20577"/>
        <pc:sldMkLst>
          <pc:docMk/>
          <pc:sldMk cId="2584957555" sldId="263"/>
        </pc:sldMkLst>
        <pc:spChg chg="mod">
          <ac:chgData name="luis sepulveda" userId="3e75023aa71f6920" providerId="LiveId" clId="{83551835-949E-4F7D-A3D2-9002BD1DDC87}" dt="2025-02-16T21:05:37.540" v="1131" actId="20577"/>
          <ac:spMkLst>
            <pc:docMk/>
            <pc:sldMk cId="2584957555" sldId="263"/>
            <ac:spMk id="3" creationId="{00000000-0000-0000-0000-000000000000}"/>
          </ac:spMkLst>
        </pc:spChg>
        <pc:spChg chg="mod">
          <ac:chgData name="luis sepulveda" userId="3e75023aa71f6920" providerId="LiveId" clId="{83551835-949E-4F7D-A3D2-9002BD1DDC87}" dt="2025-02-16T21:04:56.968" v="1126" actId="404"/>
          <ac:spMkLst>
            <pc:docMk/>
            <pc:sldMk cId="2584957555" sldId="263"/>
            <ac:spMk id="9" creationId="{00000000-0000-0000-0000-000000000000}"/>
          </ac:spMkLst>
        </pc:spChg>
      </pc:sldChg>
      <pc:sldChg chg="del">
        <pc:chgData name="luis sepulveda" userId="3e75023aa71f6920" providerId="LiveId" clId="{83551835-949E-4F7D-A3D2-9002BD1DDC87}" dt="2025-02-16T00:48:09.044" v="92" actId="2696"/>
        <pc:sldMkLst>
          <pc:docMk/>
          <pc:sldMk cId="551405480" sldId="264"/>
        </pc:sldMkLst>
      </pc:sldChg>
      <pc:sldChg chg="modSp del mod">
        <pc:chgData name="luis sepulveda" userId="3e75023aa71f6920" providerId="LiveId" clId="{83551835-949E-4F7D-A3D2-9002BD1DDC87}" dt="2025-02-16T00:49:52.010" v="94" actId="2696"/>
        <pc:sldMkLst>
          <pc:docMk/>
          <pc:sldMk cId="4106266192" sldId="266"/>
        </pc:sldMkLst>
        <pc:spChg chg="mod">
          <ac:chgData name="luis sepulveda" userId="3e75023aa71f6920" providerId="LiveId" clId="{83551835-949E-4F7D-A3D2-9002BD1DDC87}" dt="2025-02-16T00:49:27.705" v="93" actId="20577"/>
          <ac:spMkLst>
            <pc:docMk/>
            <pc:sldMk cId="4106266192" sldId="266"/>
            <ac:spMk id="6" creationId="{00000000-0000-0000-0000-000000000000}"/>
          </ac:spMkLst>
        </pc:spChg>
      </pc:sldChg>
      <pc:sldChg chg="modSp mod">
        <pc:chgData name="luis sepulveda" userId="3e75023aa71f6920" providerId="LiveId" clId="{83551835-949E-4F7D-A3D2-9002BD1DDC87}" dt="2025-02-16T21:07:01.172" v="1183" actId="20577"/>
        <pc:sldMkLst>
          <pc:docMk/>
          <pc:sldMk cId="1908669647" sldId="267"/>
        </pc:sldMkLst>
        <pc:spChg chg="mod">
          <ac:chgData name="luis sepulveda" userId="3e75023aa71f6920" providerId="LiveId" clId="{83551835-949E-4F7D-A3D2-9002BD1DDC87}" dt="2025-02-16T00:50:07.412" v="101" actId="20577"/>
          <ac:spMkLst>
            <pc:docMk/>
            <pc:sldMk cId="1908669647" sldId="267"/>
            <ac:spMk id="6" creationId="{00000000-0000-0000-0000-000000000000}"/>
          </ac:spMkLst>
        </pc:spChg>
        <pc:spChg chg="mod">
          <ac:chgData name="luis sepulveda" userId="3e75023aa71f6920" providerId="LiveId" clId="{83551835-949E-4F7D-A3D2-9002BD1DDC87}" dt="2025-02-16T21:07:01.172" v="1183" actId="20577"/>
          <ac:spMkLst>
            <pc:docMk/>
            <pc:sldMk cId="1908669647" sldId="267"/>
            <ac:spMk id="9" creationId="{00000000-0000-0000-0000-000000000000}"/>
          </ac:spMkLst>
        </pc:spChg>
      </pc:sldChg>
      <pc:sldChg chg="modSp mod">
        <pc:chgData name="luis sepulveda" userId="3e75023aa71f6920" providerId="LiveId" clId="{83551835-949E-4F7D-A3D2-9002BD1DDC87}" dt="2025-02-16T21:08:01.635" v="1226" actId="20577"/>
        <pc:sldMkLst>
          <pc:docMk/>
          <pc:sldMk cId="3356792441" sldId="268"/>
        </pc:sldMkLst>
        <pc:spChg chg="mod">
          <ac:chgData name="luis sepulveda" userId="3e75023aa71f6920" providerId="LiveId" clId="{83551835-949E-4F7D-A3D2-9002BD1DDC87}" dt="2025-02-16T00:54:13.308" v="179" actId="20577"/>
          <ac:spMkLst>
            <pc:docMk/>
            <pc:sldMk cId="3356792441" sldId="268"/>
            <ac:spMk id="6" creationId="{00000000-0000-0000-0000-000000000000}"/>
          </ac:spMkLst>
        </pc:spChg>
        <pc:spChg chg="mod">
          <ac:chgData name="luis sepulveda" userId="3e75023aa71f6920" providerId="LiveId" clId="{83551835-949E-4F7D-A3D2-9002BD1DDC87}" dt="2025-02-16T21:08:01.635" v="1226" actId="20577"/>
          <ac:spMkLst>
            <pc:docMk/>
            <pc:sldMk cId="3356792441" sldId="268"/>
            <ac:spMk id="9" creationId="{00000000-0000-0000-0000-000000000000}"/>
          </ac:spMkLst>
        </pc:spChg>
      </pc:sldChg>
      <pc:sldChg chg="addSp delSp modSp mod">
        <pc:chgData name="luis sepulveda" userId="3e75023aa71f6920" providerId="LiveId" clId="{83551835-949E-4F7D-A3D2-9002BD1DDC87}" dt="2025-02-16T21:13:37.070" v="1242" actId="21"/>
        <pc:sldMkLst>
          <pc:docMk/>
          <pc:sldMk cId="732861128" sldId="269"/>
        </pc:sldMkLst>
        <pc:spChg chg="del">
          <ac:chgData name="luis sepulveda" userId="3e75023aa71f6920" providerId="LiveId" clId="{83551835-949E-4F7D-A3D2-9002BD1DDC87}" dt="2025-02-16T21:13:37.070" v="1242" actId="21"/>
          <ac:spMkLst>
            <pc:docMk/>
            <pc:sldMk cId="732861128" sldId="269"/>
            <ac:spMk id="2" creationId="{00000000-0000-0000-0000-000000000000}"/>
          </ac:spMkLst>
        </pc:spChg>
        <pc:spChg chg="mod">
          <ac:chgData name="luis sepulveda" userId="3e75023aa71f6920" providerId="LiveId" clId="{83551835-949E-4F7D-A3D2-9002BD1DDC87}" dt="2025-02-16T00:58:40.170" v="185" actId="20577"/>
          <ac:spMkLst>
            <pc:docMk/>
            <pc:sldMk cId="732861128" sldId="269"/>
            <ac:spMk id="6" creationId="{00000000-0000-0000-0000-000000000000}"/>
          </ac:spMkLst>
        </pc:spChg>
        <pc:spChg chg="add del mod">
          <ac:chgData name="luis sepulveda" userId="3e75023aa71f6920" providerId="LiveId" clId="{83551835-949E-4F7D-A3D2-9002BD1DDC87}" dt="2025-02-16T21:12:21.549" v="1234"/>
          <ac:spMkLst>
            <pc:docMk/>
            <pc:sldMk cId="732861128" sldId="269"/>
            <ac:spMk id="7" creationId="{224D17C5-12A3-3A23-FD12-92F327893D13}"/>
          </ac:spMkLst>
        </pc:spChg>
        <pc:spChg chg="mod">
          <ac:chgData name="luis sepulveda" userId="3e75023aa71f6920" providerId="LiveId" clId="{83551835-949E-4F7D-A3D2-9002BD1DDC87}" dt="2025-02-16T21:08:32.224" v="1227" actId="404"/>
          <ac:spMkLst>
            <pc:docMk/>
            <pc:sldMk cId="732861128" sldId="269"/>
            <ac:spMk id="9" creationId="{00000000-0000-0000-0000-000000000000}"/>
          </ac:spMkLst>
        </pc:spChg>
        <pc:spChg chg="add mod">
          <ac:chgData name="luis sepulveda" userId="3e75023aa71f6920" providerId="LiveId" clId="{83551835-949E-4F7D-A3D2-9002BD1DDC87}" dt="2025-02-16T21:13:17.420" v="1241" actId="1076"/>
          <ac:spMkLst>
            <pc:docMk/>
            <pc:sldMk cId="732861128" sldId="269"/>
            <ac:spMk id="10" creationId="{DC7DB261-F6C4-F527-7FDF-8B686E1DD5E6}"/>
          </ac:spMkLst>
        </pc:spChg>
      </pc:sldChg>
      <pc:sldChg chg="modSp mod">
        <pc:chgData name="luis sepulveda" userId="3e75023aa71f6920" providerId="LiveId" clId="{83551835-949E-4F7D-A3D2-9002BD1DDC87}" dt="2025-02-16T01:08:10.169" v="192" actId="20577"/>
        <pc:sldMkLst>
          <pc:docMk/>
          <pc:sldMk cId="1681777116" sldId="270"/>
        </pc:sldMkLst>
        <pc:spChg chg="mod">
          <ac:chgData name="luis sepulveda" userId="3e75023aa71f6920" providerId="LiveId" clId="{83551835-949E-4F7D-A3D2-9002BD1DDC87}" dt="2025-02-16T01:08:10.169" v="192" actId="20577"/>
          <ac:spMkLst>
            <pc:docMk/>
            <pc:sldMk cId="1681777116" sldId="270"/>
            <ac:spMk id="6" creationId="{00000000-0000-0000-0000-000000000000}"/>
          </ac:spMkLst>
        </pc:spChg>
      </pc:sldChg>
      <pc:sldChg chg="addSp delSp modSp mod">
        <pc:chgData name="luis sepulveda" userId="3e75023aa71f6920" providerId="LiveId" clId="{83551835-949E-4F7D-A3D2-9002BD1DDC87}" dt="2025-02-16T01:14:52.783" v="247" actId="33524"/>
        <pc:sldMkLst>
          <pc:docMk/>
          <pc:sldMk cId="3860472301" sldId="272"/>
        </pc:sldMkLst>
        <pc:spChg chg="add del mod">
          <ac:chgData name="luis sepulveda" userId="3e75023aa71f6920" providerId="LiveId" clId="{83551835-949E-4F7D-A3D2-9002BD1DDC87}" dt="2025-02-16T01:09:40.076" v="234" actId="478"/>
          <ac:spMkLst>
            <pc:docMk/>
            <pc:sldMk cId="3860472301" sldId="272"/>
            <ac:spMk id="3" creationId="{9A433F28-525C-99E8-5095-08968B827540}"/>
          </ac:spMkLst>
        </pc:spChg>
        <pc:spChg chg="add del mod">
          <ac:chgData name="luis sepulveda" userId="3e75023aa71f6920" providerId="LiveId" clId="{83551835-949E-4F7D-A3D2-9002BD1DDC87}" dt="2025-02-16T01:10:59.331" v="241" actId="1076"/>
          <ac:spMkLst>
            <pc:docMk/>
            <pc:sldMk cId="3860472301" sldId="272"/>
            <ac:spMk id="6" creationId="{00000000-0000-0000-0000-000000000000}"/>
          </ac:spMkLst>
        </pc:spChg>
        <pc:spChg chg="mod">
          <ac:chgData name="luis sepulveda" userId="3e75023aa71f6920" providerId="LiveId" clId="{83551835-949E-4F7D-A3D2-9002BD1DDC87}" dt="2025-02-16T01:14:52.783" v="247" actId="33524"/>
          <ac:spMkLst>
            <pc:docMk/>
            <pc:sldMk cId="3860472301" sldId="272"/>
            <ac:spMk id="9" creationId="{00000000-0000-0000-0000-000000000000}"/>
          </ac:spMkLst>
        </pc:spChg>
      </pc:sldChg>
      <pc:sldChg chg="modSp del mod">
        <pc:chgData name="luis sepulveda" userId="3e75023aa71f6920" providerId="LiveId" clId="{83551835-949E-4F7D-A3D2-9002BD1DDC87}" dt="2025-02-16T01:14:27.904" v="246" actId="2696"/>
        <pc:sldMkLst>
          <pc:docMk/>
          <pc:sldMk cId="1841049937" sldId="274"/>
        </pc:sldMkLst>
        <pc:spChg chg="mod">
          <ac:chgData name="luis sepulveda" userId="3e75023aa71f6920" providerId="LiveId" clId="{83551835-949E-4F7D-A3D2-9002BD1DDC87}" dt="2025-02-16T01:08:55.493" v="193" actId="113"/>
          <ac:spMkLst>
            <pc:docMk/>
            <pc:sldMk cId="1841049937" sldId="274"/>
            <ac:spMk id="9" creationId="{00000000-0000-0000-0000-000000000000}"/>
          </ac:spMkLst>
        </pc:spChg>
      </pc:sldChg>
      <pc:sldChg chg="modSp mod">
        <pc:chgData name="luis sepulveda" userId="3e75023aa71f6920" providerId="LiveId" clId="{83551835-949E-4F7D-A3D2-9002BD1DDC87}" dt="2025-02-16T02:54:28.680" v="249" actId="20577"/>
        <pc:sldMkLst>
          <pc:docMk/>
          <pc:sldMk cId="3375410127" sldId="275"/>
        </pc:sldMkLst>
        <pc:spChg chg="mod">
          <ac:chgData name="luis sepulveda" userId="3e75023aa71f6920" providerId="LiveId" clId="{83551835-949E-4F7D-A3D2-9002BD1DDC87}" dt="2025-02-16T02:54:28.680" v="249" actId="20577"/>
          <ac:spMkLst>
            <pc:docMk/>
            <pc:sldMk cId="3375410127" sldId="275"/>
            <ac:spMk id="2" creationId="{00000000-0000-0000-0000-000000000000}"/>
          </ac:spMkLst>
        </pc:spChg>
      </pc:sldChg>
      <pc:sldChg chg="modSp mod">
        <pc:chgData name="luis sepulveda" userId="3e75023aa71f6920" providerId="LiveId" clId="{83551835-949E-4F7D-A3D2-9002BD1DDC87}" dt="2025-02-16T20:49:25.081" v="821" actId="1076"/>
        <pc:sldMkLst>
          <pc:docMk/>
          <pc:sldMk cId="1835187066" sldId="278"/>
        </pc:sldMkLst>
        <pc:spChg chg="mod">
          <ac:chgData name="luis sepulveda" userId="3e75023aa71f6920" providerId="LiveId" clId="{83551835-949E-4F7D-A3D2-9002BD1DDC87}" dt="2025-02-16T20:49:25.081" v="821" actId="1076"/>
          <ac:spMkLst>
            <pc:docMk/>
            <pc:sldMk cId="1835187066" sldId="278"/>
            <ac:spMk id="9" creationId="{00000000-0000-0000-0000-000000000000}"/>
          </ac:spMkLst>
        </pc:spChg>
      </pc:sldChg>
      <pc:sldChg chg="modSp mod">
        <pc:chgData name="luis sepulveda" userId="3e75023aa71f6920" providerId="LiveId" clId="{83551835-949E-4F7D-A3D2-9002BD1DDC87}" dt="2025-02-16T20:52:42.401" v="909" actId="20577"/>
        <pc:sldMkLst>
          <pc:docMk/>
          <pc:sldMk cId="3931184519" sldId="279"/>
        </pc:sldMkLst>
        <pc:spChg chg="mod">
          <ac:chgData name="luis sepulveda" userId="3e75023aa71f6920" providerId="LiveId" clId="{83551835-949E-4F7D-A3D2-9002BD1DDC87}" dt="2025-02-16T20:52:42.401" v="909" actId="20577"/>
          <ac:spMkLst>
            <pc:docMk/>
            <pc:sldMk cId="3931184519" sldId="279"/>
            <ac:spMk id="9" creationId="{00000000-0000-0000-0000-000000000000}"/>
          </ac:spMkLst>
        </pc:spChg>
      </pc:sldChg>
      <pc:sldChg chg="del">
        <pc:chgData name="luis sepulveda" userId="3e75023aa71f6920" providerId="LiveId" clId="{83551835-949E-4F7D-A3D2-9002BD1DDC87}" dt="2025-02-16T01:11:23.164" v="242" actId="2696"/>
        <pc:sldMkLst>
          <pc:docMk/>
          <pc:sldMk cId="2556767952" sldId="280"/>
        </pc:sldMkLst>
      </pc:sldChg>
      <pc:sldChg chg="del">
        <pc:chgData name="luis sepulveda" userId="3e75023aa71f6920" providerId="LiveId" clId="{83551835-949E-4F7D-A3D2-9002BD1DDC87}" dt="2025-02-16T01:13:10.044" v="243" actId="2696"/>
        <pc:sldMkLst>
          <pc:docMk/>
          <pc:sldMk cId="502450962" sldId="281"/>
        </pc:sldMkLst>
      </pc:sldChg>
      <pc:sldChg chg="del">
        <pc:chgData name="luis sepulveda" userId="3e75023aa71f6920" providerId="LiveId" clId="{83551835-949E-4F7D-A3D2-9002BD1DDC87}" dt="2025-02-16T01:13:22.193" v="244" actId="2696"/>
        <pc:sldMkLst>
          <pc:docMk/>
          <pc:sldMk cId="2938570994" sldId="282"/>
        </pc:sldMkLst>
      </pc:sldChg>
      <pc:sldChg chg="del">
        <pc:chgData name="luis sepulveda" userId="3e75023aa71f6920" providerId="LiveId" clId="{83551835-949E-4F7D-A3D2-9002BD1DDC87}" dt="2025-02-16T01:13:34.247" v="245" actId="2696"/>
        <pc:sldMkLst>
          <pc:docMk/>
          <pc:sldMk cId="1600233188" sldId="283"/>
        </pc:sldMkLst>
      </pc:sldChg>
      <pc:sldChg chg="modSp mod">
        <pc:chgData name="luis sepulveda" userId="3e75023aa71f6920" providerId="LiveId" clId="{83551835-949E-4F7D-A3D2-9002BD1DDC87}" dt="2025-02-16T20:53:10.244" v="910" actId="113"/>
        <pc:sldMkLst>
          <pc:docMk/>
          <pc:sldMk cId="1480387936" sldId="284"/>
        </pc:sldMkLst>
        <pc:spChg chg="mod">
          <ac:chgData name="luis sepulveda" userId="3e75023aa71f6920" providerId="LiveId" clId="{83551835-949E-4F7D-A3D2-9002BD1DDC87}" dt="2025-02-16T20:53:10.244" v="910" actId="113"/>
          <ac:spMkLst>
            <pc:docMk/>
            <pc:sldMk cId="1480387936" sldId="284"/>
            <ac:spMk id="3" creationId="{DC94B468-8125-CBF8-A6AB-C8B5F0DFA223}"/>
          </ac:spMkLst>
        </pc:spChg>
      </pc:sldChg>
      <pc:sldChg chg="modSp mod">
        <pc:chgData name="luis sepulveda" userId="3e75023aa71f6920" providerId="LiveId" clId="{83551835-949E-4F7D-A3D2-9002BD1DDC87}" dt="2025-02-16T20:55:10.965" v="912" actId="113"/>
        <pc:sldMkLst>
          <pc:docMk/>
          <pc:sldMk cId="2608562858" sldId="285"/>
        </pc:sldMkLst>
        <pc:spChg chg="mod">
          <ac:chgData name="luis sepulveda" userId="3e75023aa71f6920" providerId="LiveId" clId="{83551835-949E-4F7D-A3D2-9002BD1DDC87}" dt="2025-02-16T20:55:10.965" v="912" actId="113"/>
          <ac:spMkLst>
            <pc:docMk/>
            <pc:sldMk cId="2608562858" sldId="285"/>
            <ac:spMk id="3" creationId="{50F6E36B-A7A4-7525-AC87-03611980E82A}"/>
          </ac:spMkLst>
        </pc:spChg>
      </pc:sldChg>
      <pc:sldChg chg="modSp mod">
        <pc:chgData name="luis sepulveda" userId="3e75023aa71f6920" providerId="LiveId" clId="{83551835-949E-4F7D-A3D2-9002BD1DDC87}" dt="2025-02-16T20:56:01.419" v="914" actId="113"/>
        <pc:sldMkLst>
          <pc:docMk/>
          <pc:sldMk cId="4151681485" sldId="286"/>
        </pc:sldMkLst>
        <pc:spChg chg="mod">
          <ac:chgData name="luis sepulveda" userId="3e75023aa71f6920" providerId="LiveId" clId="{83551835-949E-4F7D-A3D2-9002BD1DDC87}" dt="2025-02-16T20:56:01.419" v="914" actId="113"/>
          <ac:spMkLst>
            <pc:docMk/>
            <pc:sldMk cId="4151681485" sldId="286"/>
            <ac:spMk id="3" creationId="{EC33922C-9E0C-8499-D0AA-FBFECA1E5671}"/>
          </ac:spMkLst>
        </pc:spChg>
      </pc:sldChg>
      <pc:sldChg chg="modSp mod">
        <pc:chgData name="luis sepulveda" userId="3e75023aa71f6920" providerId="LiveId" clId="{83551835-949E-4F7D-A3D2-9002BD1DDC87}" dt="2025-02-16T20:56:51.535" v="916" actId="113"/>
        <pc:sldMkLst>
          <pc:docMk/>
          <pc:sldMk cId="1712292513" sldId="287"/>
        </pc:sldMkLst>
        <pc:spChg chg="mod">
          <ac:chgData name="luis sepulveda" userId="3e75023aa71f6920" providerId="LiveId" clId="{83551835-949E-4F7D-A3D2-9002BD1DDC87}" dt="2025-02-16T20:56:51.535" v="916" actId="113"/>
          <ac:spMkLst>
            <pc:docMk/>
            <pc:sldMk cId="1712292513" sldId="287"/>
            <ac:spMk id="3" creationId="{87EE7DD7-7760-BDDF-B066-8AEF0F661872}"/>
          </ac:spMkLst>
        </pc:spChg>
      </pc:sldChg>
      <pc:sldChg chg="modSp mod">
        <pc:chgData name="luis sepulveda" userId="3e75023aa71f6920" providerId="LiveId" clId="{83551835-949E-4F7D-A3D2-9002BD1DDC87}" dt="2025-02-16T20:59:47.579" v="1031" actId="1076"/>
        <pc:sldMkLst>
          <pc:docMk/>
          <pc:sldMk cId="4235485232" sldId="288"/>
        </pc:sldMkLst>
        <pc:spChg chg="mod">
          <ac:chgData name="luis sepulveda" userId="3e75023aa71f6920" providerId="LiveId" clId="{83551835-949E-4F7D-A3D2-9002BD1DDC87}" dt="2025-02-16T20:59:47.579" v="1031" actId="1076"/>
          <ac:spMkLst>
            <pc:docMk/>
            <pc:sldMk cId="4235485232" sldId="288"/>
            <ac:spMk id="3" creationId="{C333F510-140C-B40E-AC4E-DF746BD1A89F}"/>
          </ac:spMkLst>
        </pc:spChg>
        <pc:spChg chg="mod">
          <ac:chgData name="luis sepulveda" userId="3e75023aa71f6920" providerId="LiveId" clId="{83551835-949E-4F7D-A3D2-9002BD1DDC87}" dt="2025-02-16T20:59:37.701" v="1030" actId="1076"/>
          <ac:spMkLst>
            <pc:docMk/>
            <pc:sldMk cId="4235485232" sldId="288"/>
            <ac:spMk id="6" creationId="{E738A8DB-5181-215A-462E-0C7C9FC8C254}"/>
          </ac:spMkLst>
        </pc:spChg>
      </pc:sldChg>
      <pc:sldChg chg="modSp add mod">
        <pc:chgData name="luis sepulveda" userId="3e75023aa71f6920" providerId="LiveId" clId="{83551835-949E-4F7D-A3D2-9002BD1DDC87}" dt="2025-02-16T21:22:13.462" v="1420" actId="113"/>
        <pc:sldMkLst>
          <pc:docMk/>
          <pc:sldMk cId="4036278441" sldId="290"/>
        </pc:sldMkLst>
        <pc:spChg chg="mod">
          <ac:chgData name="luis sepulveda" userId="3e75023aa71f6920" providerId="LiveId" clId="{83551835-949E-4F7D-A3D2-9002BD1DDC87}" dt="2025-02-16T03:17:22.712" v="366" actId="20577"/>
          <ac:spMkLst>
            <pc:docMk/>
            <pc:sldMk cId="4036278441" sldId="290"/>
            <ac:spMk id="6" creationId="{30B4D6F7-0467-A945-F18F-EA6DAE451311}"/>
          </ac:spMkLst>
        </pc:spChg>
        <pc:spChg chg="mod">
          <ac:chgData name="luis sepulveda" userId="3e75023aa71f6920" providerId="LiveId" clId="{83551835-949E-4F7D-A3D2-9002BD1DDC87}" dt="2025-02-16T21:22:13.462" v="1420" actId="113"/>
          <ac:spMkLst>
            <pc:docMk/>
            <pc:sldMk cId="4036278441" sldId="290"/>
            <ac:spMk id="9" creationId="{6C44CD05-D0EB-FBAF-FF5C-928654E0E62E}"/>
          </ac:spMkLst>
        </pc:spChg>
      </pc:sldChg>
      <pc:sldChg chg="modSp add mod">
        <pc:chgData name="luis sepulveda" userId="3e75023aa71f6920" providerId="LiveId" clId="{83551835-949E-4F7D-A3D2-9002BD1DDC87}" dt="2025-02-16T21:23:06.403" v="1431" actId="20577"/>
        <pc:sldMkLst>
          <pc:docMk/>
          <pc:sldMk cId="418591192" sldId="291"/>
        </pc:sldMkLst>
        <pc:spChg chg="mod">
          <ac:chgData name="luis sepulveda" userId="3e75023aa71f6920" providerId="LiveId" clId="{83551835-949E-4F7D-A3D2-9002BD1DDC87}" dt="2025-02-16T21:23:06.403" v="1431" actId="20577"/>
          <ac:spMkLst>
            <pc:docMk/>
            <pc:sldMk cId="418591192" sldId="291"/>
            <ac:spMk id="9" creationId="{63067A61-0173-600F-5486-1566DE140E67}"/>
          </ac:spMkLst>
        </pc:spChg>
      </pc:sldChg>
      <pc:sldChg chg="modSp add mod">
        <pc:chgData name="luis sepulveda" userId="3e75023aa71f6920" providerId="LiveId" clId="{83551835-949E-4F7D-A3D2-9002BD1DDC87}" dt="2025-02-16T21:24:57.317" v="1459" actId="20577"/>
        <pc:sldMkLst>
          <pc:docMk/>
          <pc:sldMk cId="2193788153" sldId="292"/>
        </pc:sldMkLst>
        <pc:spChg chg="mod">
          <ac:chgData name="luis sepulveda" userId="3e75023aa71f6920" providerId="LiveId" clId="{83551835-949E-4F7D-A3D2-9002BD1DDC87}" dt="2025-02-16T03:35:42.496" v="559" actId="20577"/>
          <ac:spMkLst>
            <pc:docMk/>
            <pc:sldMk cId="2193788153" sldId="292"/>
            <ac:spMk id="6" creationId="{908A9E9B-2762-46D1-DE4B-B9CD2A511699}"/>
          </ac:spMkLst>
        </pc:spChg>
        <pc:spChg chg="mod">
          <ac:chgData name="luis sepulveda" userId="3e75023aa71f6920" providerId="LiveId" clId="{83551835-949E-4F7D-A3D2-9002BD1DDC87}" dt="2025-02-16T21:24:57.317" v="1459" actId="20577"/>
          <ac:spMkLst>
            <pc:docMk/>
            <pc:sldMk cId="2193788153" sldId="292"/>
            <ac:spMk id="9" creationId="{F3C6D719-73CD-64FC-2D8B-8F636D6EB436}"/>
          </ac:spMkLst>
        </pc:spChg>
      </pc:sldChg>
      <pc:sldChg chg="modSp add mod">
        <pc:chgData name="luis sepulveda" userId="3e75023aa71f6920" providerId="LiveId" clId="{83551835-949E-4F7D-A3D2-9002BD1DDC87}" dt="2025-02-16T21:25:24.323" v="1460" actId="113"/>
        <pc:sldMkLst>
          <pc:docMk/>
          <pc:sldMk cId="671229384" sldId="293"/>
        </pc:sldMkLst>
        <pc:spChg chg="mod">
          <ac:chgData name="luis sepulveda" userId="3e75023aa71f6920" providerId="LiveId" clId="{83551835-949E-4F7D-A3D2-9002BD1DDC87}" dt="2025-02-16T21:25:24.323" v="1460" actId="113"/>
          <ac:spMkLst>
            <pc:docMk/>
            <pc:sldMk cId="671229384" sldId="293"/>
            <ac:spMk id="6" creationId="{385821B4-DB93-F4BB-3E9E-5CA317D23BB3}"/>
          </ac:spMkLst>
        </pc:spChg>
        <pc:spChg chg="mod">
          <ac:chgData name="luis sepulveda" userId="3e75023aa71f6920" providerId="LiveId" clId="{83551835-949E-4F7D-A3D2-9002BD1DDC87}" dt="2025-02-16T03:46:17.634" v="777" actId="6549"/>
          <ac:spMkLst>
            <pc:docMk/>
            <pc:sldMk cId="671229384" sldId="293"/>
            <ac:spMk id="9" creationId="{782D63FA-FE42-0931-C4CC-CB8B30E54553}"/>
          </ac:spMkLst>
        </pc:spChg>
      </pc:sldChg>
      <pc:sldChg chg="modSp add mod">
        <pc:chgData name="luis sepulveda" userId="3e75023aa71f6920" providerId="LiveId" clId="{83551835-949E-4F7D-A3D2-9002BD1DDC87}" dt="2025-02-16T21:21:20.942" v="1408" actId="20577"/>
        <pc:sldMkLst>
          <pc:docMk/>
          <pc:sldMk cId="2339913337" sldId="294"/>
        </pc:sldMkLst>
        <pc:spChg chg="mod">
          <ac:chgData name="luis sepulveda" userId="3e75023aa71f6920" providerId="LiveId" clId="{83551835-949E-4F7D-A3D2-9002BD1DDC87}" dt="2025-02-16T21:19:27.447" v="1273" actId="20577"/>
          <ac:spMkLst>
            <pc:docMk/>
            <pc:sldMk cId="2339913337" sldId="294"/>
            <ac:spMk id="6" creationId="{1B67ED34-8CE1-79ED-E583-48A02BCEC761}"/>
          </ac:spMkLst>
        </pc:spChg>
        <pc:spChg chg="mod">
          <ac:chgData name="luis sepulveda" userId="3e75023aa71f6920" providerId="LiveId" clId="{83551835-949E-4F7D-A3D2-9002BD1DDC87}" dt="2025-02-16T21:21:20.942" v="1408" actId="20577"/>
          <ac:spMkLst>
            <pc:docMk/>
            <pc:sldMk cId="2339913337" sldId="294"/>
            <ac:spMk id="9" creationId="{0CC1E569-1B0C-CF39-185A-B442CDFD3467}"/>
          </ac:spMkLst>
        </pc:spChg>
      </pc:sldChg>
      <pc:sldChg chg="add del">
        <pc:chgData name="luis sepulveda" userId="3e75023aa71f6920" providerId="LiveId" clId="{83551835-949E-4F7D-A3D2-9002BD1DDC87}" dt="2025-02-16T21:15:25.136" v="1247" actId="2696"/>
        <pc:sldMkLst>
          <pc:docMk/>
          <pc:sldMk cId="2891038161" sldId="29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3BCB9C-EFF3-4A1B-BB1A-0B2EC2C5DC68}" type="datetimeFigureOut">
              <a:rPr lang="es-AR" smtClean="0"/>
              <a:pPr/>
              <a:t>16/2/2025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FF97F6-948D-40F3-8C37-A6D117A69D9B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92206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FF97F6-948D-40F3-8C37-A6D117A69D9B}" type="slidenum">
              <a:rPr lang="es-AR" smtClean="0"/>
              <a:pPr/>
              <a:t>12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49866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E338-B6D7-AA4A-829B-C5892A4589BD}" type="datetimeFigureOut">
              <a:rPr lang="es-ES" smtClean="0"/>
              <a:pPr/>
              <a:t>16/02/2025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759F-0397-7F45-A235-0F581D030DC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820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E338-B6D7-AA4A-829B-C5892A4589BD}" type="datetimeFigureOut">
              <a:rPr lang="es-ES" smtClean="0"/>
              <a:pPr/>
              <a:t>16/02/2025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759F-0397-7F45-A235-0F581D030DC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3510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E338-B6D7-AA4A-829B-C5892A4589BD}" type="datetimeFigureOut">
              <a:rPr lang="es-ES" smtClean="0"/>
              <a:pPr/>
              <a:t>16/02/2025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759F-0397-7F45-A235-0F581D030DC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4407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E338-B6D7-AA4A-829B-C5892A4589BD}" type="datetimeFigureOut">
              <a:rPr lang="es-ES" smtClean="0"/>
              <a:pPr/>
              <a:t>16/02/2025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759F-0397-7F45-A235-0F581D030DC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5784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E338-B6D7-AA4A-829B-C5892A4589BD}" type="datetimeFigureOut">
              <a:rPr lang="es-ES" smtClean="0"/>
              <a:pPr/>
              <a:t>16/02/2025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759F-0397-7F45-A235-0F581D030DC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9323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E338-B6D7-AA4A-829B-C5892A4589BD}" type="datetimeFigureOut">
              <a:rPr lang="es-ES" smtClean="0"/>
              <a:pPr/>
              <a:t>16/02/2025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759F-0397-7F45-A235-0F581D030DC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6773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E338-B6D7-AA4A-829B-C5892A4589BD}" type="datetimeFigureOut">
              <a:rPr lang="es-ES" smtClean="0"/>
              <a:pPr/>
              <a:t>16/02/2025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759F-0397-7F45-A235-0F581D030DC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8853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E338-B6D7-AA4A-829B-C5892A4589BD}" type="datetimeFigureOut">
              <a:rPr lang="es-ES" smtClean="0"/>
              <a:pPr/>
              <a:t>16/02/2025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759F-0397-7F45-A235-0F581D030DC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0100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E338-B6D7-AA4A-829B-C5892A4589BD}" type="datetimeFigureOut">
              <a:rPr lang="es-ES" smtClean="0"/>
              <a:pPr/>
              <a:t>16/02/2025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759F-0397-7F45-A235-0F581D030DC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0718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E338-B6D7-AA4A-829B-C5892A4589BD}" type="datetimeFigureOut">
              <a:rPr lang="es-ES" smtClean="0"/>
              <a:pPr/>
              <a:t>16/02/2025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759F-0397-7F45-A235-0F581D030DC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5638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E338-B6D7-AA4A-829B-C5892A4589BD}" type="datetimeFigureOut">
              <a:rPr lang="es-ES" smtClean="0"/>
              <a:pPr/>
              <a:t>16/02/2025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759F-0397-7F45-A235-0F581D030DC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0298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5E338-B6D7-AA4A-829B-C5892A4589BD}" type="datetimeFigureOut">
              <a:rPr lang="es-ES" smtClean="0"/>
              <a:pPr/>
              <a:t>16/02/2025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1759F-0397-7F45-A235-0F581D030DC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6327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Bann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62000"/>
          </a:xfrm>
          <a:prstGeom prst="rect">
            <a:avLst/>
          </a:prstGeom>
        </p:spPr>
      </p:pic>
      <p:pic>
        <p:nvPicPr>
          <p:cNvPr id="7" name="3 Marcador de contenido" descr="0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" y="4606506"/>
            <a:ext cx="1380225" cy="2251494"/>
          </a:xfrm>
          <a:prstGeom prst="rect">
            <a:avLst/>
          </a:prstGeom>
        </p:spPr>
      </p:pic>
      <p:sp>
        <p:nvSpPr>
          <p:cNvPr id="6" name="5 Título"/>
          <p:cNvSpPr>
            <a:spLocks noGrp="1"/>
          </p:cNvSpPr>
          <p:nvPr>
            <p:ph type="ctrTitle"/>
          </p:nvPr>
        </p:nvSpPr>
        <p:spPr>
          <a:xfrm>
            <a:off x="1759788" y="1095001"/>
            <a:ext cx="6807437" cy="3322253"/>
          </a:xfrm>
        </p:spPr>
        <p:txBody>
          <a:bodyPr>
            <a:normAutofit/>
          </a:bodyPr>
          <a:lstStyle/>
          <a:p>
            <a:pPr algn="l"/>
            <a:r>
              <a:rPr lang="es-MX" dirty="0"/>
              <a:t>INCENTIVO AL RETIRO </a:t>
            </a:r>
            <a:br>
              <a:rPr lang="es-MX" dirty="0"/>
            </a:br>
            <a:r>
              <a:rPr lang="es-MX" dirty="0"/>
              <a:t>PERMANENTE</a:t>
            </a:r>
            <a:br>
              <a:rPr lang="es-MX" dirty="0"/>
            </a:br>
            <a:br>
              <a:rPr lang="es-MX" dirty="0"/>
            </a:br>
            <a:r>
              <a:rPr lang="es-MX" dirty="0"/>
              <a:t>LEY 20921 </a:t>
            </a:r>
            <a:r>
              <a:rPr lang="es-MX" sz="2000" dirty="0"/>
              <a:t>PUBLICADA EN DIARIO OFICIAL 15/06/2016 y modificada por la ley 21724/2025 </a:t>
            </a:r>
            <a:endParaRPr lang="es-CL" dirty="0"/>
          </a:p>
        </p:txBody>
      </p:sp>
      <p:sp>
        <p:nvSpPr>
          <p:cNvPr id="8" name="7 CuadroTexto"/>
          <p:cNvSpPr txBox="1"/>
          <p:nvPr/>
        </p:nvSpPr>
        <p:spPr>
          <a:xfrm>
            <a:off x="5782235" y="5056094"/>
            <a:ext cx="20552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Luis Sepúlveda C</a:t>
            </a:r>
          </a:p>
          <a:p>
            <a:r>
              <a:rPr lang="es-MX" dirty="0"/>
              <a:t>Asesor área Jurídico</a:t>
            </a:r>
          </a:p>
          <a:p>
            <a:r>
              <a:rPr lang="es-MX" dirty="0"/>
              <a:t>FENPRUSS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46862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6D3812-CEEB-C0D8-F7D6-2E1409F848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Banner.jpg">
            <a:extLst>
              <a:ext uri="{FF2B5EF4-FFF2-40B4-BE49-F238E27FC236}">
                <a16:creationId xmlns:a16="http://schemas.microsoft.com/office/drawing/2014/main" id="{21EB5786-A16A-733F-15C7-1926139257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62000"/>
          </a:xfrm>
          <a:prstGeom prst="rect">
            <a:avLst/>
          </a:prstGeom>
        </p:spPr>
      </p:pic>
      <p:pic>
        <p:nvPicPr>
          <p:cNvPr id="5" name="3 Marcador de contenido" descr="02.jpg">
            <a:extLst>
              <a:ext uri="{FF2B5EF4-FFF2-40B4-BE49-F238E27FC236}">
                <a16:creationId xmlns:a16="http://schemas.microsoft.com/office/drawing/2014/main" id="{F483A7D0-84E4-12CA-9183-593560E54F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5499847"/>
            <a:ext cx="753035" cy="1295207"/>
          </a:xfrm>
        </p:spPr>
      </p:pic>
      <p:sp>
        <p:nvSpPr>
          <p:cNvPr id="6" name="5 Título">
            <a:extLst>
              <a:ext uri="{FF2B5EF4-FFF2-40B4-BE49-F238E27FC236}">
                <a16:creationId xmlns:a16="http://schemas.microsoft.com/office/drawing/2014/main" id="{E738A8DB-5181-215A-462E-0C7C9FC8C2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4435" y="742902"/>
            <a:ext cx="7772400" cy="887506"/>
          </a:xfrm>
        </p:spPr>
        <p:txBody>
          <a:bodyPr/>
          <a:lstStyle/>
          <a:p>
            <a:r>
              <a:rPr lang="es-MX" dirty="0"/>
              <a:t>BONIFICACION DECRECIENTE</a:t>
            </a:r>
            <a:endParaRPr lang="es-CL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333F510-140C-B40E-AC4E-DF746BD1A89F}"/>
              </a:ext>
            </a:extLst>
          </p:cNvPr>
          <p:cNvSpPr txBox="1"/>
          <p:nvPr/>
        </p:nvSpPr>
        <p:spPr>
          <a:xfrm>
            <a:off x="1019694" y="1518545"/>
            <a:ext cx="7449670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Artículo 6° bis.-</a:t>
            </a:r>
          </a:p>
          <a:p>
            <a:endParaRPr lang="es-MX" dirty="0"/>
          </a:p>
          <a:p>
            <a:r>
              <a:rPr lang="es-MX" dirty="0"/>
              <a:t>e) Quinto período de postulación: En este período podrán postular los funcionarios y funcionarias </a:t>
            </a:r>
            <a:r>
              <a:rPr lang="es-MX" b="1" dirty="0"/>
              <a:t>que cumplan 69 años de edad, </a:t>
            </a:r>
            <a:r>
              <a:rPr lang="es-MX" dirty="0"/>
              <a:t>en el o los plazos que fije el reglamento. Deberán hacer efectiva su renuncia voluntaria a más tardar, el día primero del quinto mes siguiente del vencimiento del plazo para fijar la fecha de renuncia voluntaria definitiva.</a:t>
            </a:r>
          </a:p>
          <a:p>
            <a:endParaRPr lang="es-MX" dirty="0"/>
          </a:p>
          <a:p>
            <a:r>
              <a:rPr lang="es-MX" dirty="0"/>
              <a:t>    En este caso sólo podrán </a:t>
            </a:r>
            <a:r>
              <a:rPr lang="es-MX" b="1" dirty="0"/>
              <a:t>acceder al 10% de cada </a:t>
            </a:r>
            <a:r>
              <a:rPr lang="es-MX" dirty="0"/>
              <a:t>uno de los beneficios a que refieren los artículos 1°, 9°, 11, 12 y 13, que les corresponda, siempre que cumplan con los requisitos respectivos.</a:t>
            </a:r>
          </a:p>
          <a:p>
            <a:endParaRPr lang="es-MX" dirty="0"/>
          </a:p>
          <a:p>
            <a:r>
              <a:rPr lang="es-MX" dirty="0"/>
              <a:t>   Respecto del </a:t>
            </a:r>
            <a:r>
              <a:rPr lang="es-MX" b="1" dirty="0"/>
              <a:t>personal que no postule en ninguno de los períodos </a:t>
            </a:r>
            <a:r>
              <a:rPr lang="es-MX" dirty="0"/>
              <a:t>anteriores o no haga efectiva su renuncia voluntaria en ninguna de las oportunidades anteriores, se entenderá que </a:t>
            </a:r>
            <a:r>
              <a:rPr lang="es-MX" b="1" dirty="0"/>
              <a:t>renuncian irrevocablemente a todos los beneficios establecidos en esta ley</a:t>
            </a:r>
            <a:r>
              <a:rPr lang="es-MX" dirty="0"/>
              <a:t>.</a:t>
            </a:r>
          </a:p>
          <a:p>
            <a:endParaRPr lang="es-MX" dirty="0"/>
          </a:p>
          <a:p>
            <a:r>
              <a:rPr lang="es-MX" dirty="0"/>
              <a:t>Dado el carácter permanente de esta Ley, no se espera que se conceda periodos especiales para rezagados.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35485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BB6622-4AD1-6FEC-F7F7-6C8E996B08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Banner.jpg">
            <a:extLst>
              <a:ext uri="{FF2B5EF4-FFF2-40B4-BE49-F238E27FC236}">
                <a16:creationId xmlns:a16="http://schemas.microsoft.com/office/drawing/2014/main" id="{AF8C6F2E-C91E-EE0F-B531-15C721128C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62000"/>
          </a:xfrm>
          <a:prstGeom prst="rect">
            <a:avLst/>
          </a:prstGeom>
        </p:spPr>
      </p:pic>
      <p:pic>
        <p:nvPicPr>
          <p:cNvPr id="5" name="3 Marcador de contenido" descr="02.jpg">
            <a:extLst>
              <a:ext uri="{FF2B5EF4-FFF2-40B4-BE49-F238E27FC236}">
                <a16:creationId xmlns:a16="http://schemas.microsoft.com/office/drawing/2014/main" id="{A2A303D0-69E3-6E5C-1BE5-00606936B9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5499847"/>
            <a:ext cx="753035" cy="1295207"/>
          </a:xfrm>
        </p:spPr>
      </p:pic>
      <p:sp>
        <p:nvSpPr>
          <p:cNvPr id="6" name="5 Título">
            <a:extLst>
              <a:ext uri="{FF2B5EF4-FFF2-40B4-BE49-F238E27FC236}">
                <a16:creationId xmlns:a16="http://schemas.microsoft.com/office/drawing/2014/main" id="{7977B7C8-13B0-59A9-9D94-0FFE426E8B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4435" y="815789"/>
            <a:ext cx="7772400" cy="887506"/>
          </a:xfrm>
        </p:spPr>
        <p:txBody>
          <a:bodyPr/>
          <a:lstStyle/>
          <a:p>
            <a:r>
              <a:rPr lang="es-MX" dirty="0"/>
              <a:t>BONIFICACION DECRECIENTE</a:t>
            </a:r>
            <a:endParaRPr lang="es-CL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D9A5270-1E12-593D-2914-98EE966653FC}"/>
              </a:ext>
            </a:extLst>
          </p:cNvPr>
          <p:cNvSpPr txBox="1"/>
          <p:nvPr/>
        </p:nvSpPr>
        <p:spPr>
          <a:xfrm>
            <a:off x="1019694" y="1893411"/>
            <a:ext cx="7449670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Artículo 6° bis.-</a:t>
            </a:r>
          </a:p>
          <a:p>
            <a:endParaRPr lang="es-MX" dirty="0"/>
          </a:p>
          <a:p>
            <a:r>
              <a:rPr lang="es-MX" b="1" dirty="0"/>
              <a:t>Las funcionarias </a:t>
            </a:r>
            <a:r>
              <a:rPr lang="es-MX" dirty="0"/>
              <a:t>podrán optar por comunicar su decisión de hacer efectiva su renuncia voluntaria desde que cumplan 60 años de edad y hasta el proceso correspondiente a los 65 años de edad, y podrán acceder a los beneficios señalados en los artículos 1°, 9°, 11, 12 y 13, siempre que cumplan con los respectivos requisitos. </a:t>
            </a:r>
            <a:r>
              <a:rPr lang="es-MX" u="sng" dirty="0"/>
              <a:t>También podrán postular en los períodos señalados en las letras b), c), d) y e) del inciso primero de este artículo, siempre que cumplan las edades que en dichas letras se indican y sólo accederán a los beneficios decrecientes que para esos períodos se señalan en las mencionadas letras b), c), d) y e) según corresponda.</a:t>
            </a:r>
          </a:p>
          <a:p>
            <a:endParaRPr lang="es-MX" dirty="0"/>
          </a:p>
          <a:p>
            <a:r>
              <a:rPr lang="es-MX" b="1" dirty="0"/>
              <a:t>    </a:t>
            </a:r>
            <a:r>
              <a:rPr lang="es-MX" sz="2000" b="1" dirty="0"/>
              <a:t>Los beneficios decrecientes señalados en este artículo serán aplicables desde el proceso de postulación para la asignación de cupos correspondiente al año 2027.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2618246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Bann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62000"/>
          </a:xfrm>
          <a:prstGeom prst="rect">
            <a:avLst/>
          </a:prstGeom>
        </p:spPr>
      </p:pic>
      <p:pic>
        <p:nvPicPr>
          <p:cNvPr id="5" name="3 Marcador de contenido" descr="02.jpg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5499847"/>
            <a:ext cx="753035" cy="1295207"/>
          </a:xfrm>
        </p:spPr>
      </p:pic>
      <p:sp>
        <p:nvSpPr>
          <p:cNvPr id="6" name="5 Título"/>
          <p:cNvSpPr>
            <a:spLocks noGrp="1"/>
          </p:cNvSpPr>
          <p:nvPr>
            <p:ph type="ctrTitle"/>
          </p:nvPr>
        </p:nvSpPr>
        <p:spPr>
          <a:xfrm>
            <a:off x="524435" y="815789"/>
            <a:ext cx="7772400" cy="887506"/>
          </a:xfrm>
        </p:spPr>
        <p:txBody>
          <a:bodyPr>
            <a:noAutofit/>
          </a:bodyPr>
          <a:lstStyle/>
          <a:p>
            <a:r>
              <a:rPr lang="es-MX" sz="3200" dirty="0"/>
              <a:t>BONIFICACION ADICIONAL</a:t>
            </a:r>
            <a:br>
              <a:rPr lang="es-MX" sz="3200" dirty="0"/>
            </a:br>
            <a:endParaRPr lang="es-CL" sz="3200" dirty="0"/>
          </a:p>
        </p:txBody>
      </p:sp>
      <p:sp>
        <p:nvSpPr>
          <p:cNvPr id="9" name="8 CuadroTexto"/>
          <p:cNvSpPr txBox="1"/>
          <p:nvPr/>
        </p:nvSpPr>
        <p:spPr>
          <a:xfrm>
            <a:off x="900953" y="1225122"/>
            <a:ext cx="8243047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b="1" dirty="0"/>
              <a:t>Bonificación Adicional Articulo 9</a:t>
            </a:r>
            <a:r>
              <a:rPr lang="es-CL" sz="3200" b="1" dirty="0"/>
              <a:t>:</a:t>
            </a:r>
            <a:r>
              <a:rPr lang="es-CL" sz="3200" dirty="0"/>
              <a:t> </a:t>
            </a:r>
          </a:p>
          <a:p>
            <a:r>
              <a:rPr lang="es-CL" sz="3200" dirty="0"/>
              <a:t>Equivalente a la suma de 560 UF.</a:t>
            </a:r>
          </a:p>
          <a:p>
            <a:r>
              <a:rPr lang="es-CL" sz="2800" dirty="0"/>
              <a:t>Requisito: Antigüedad </a:t>
            </a:r>
            <a:r>
              <a:rPr lang="es-CL" sz="2800" b="1" dirty="0"/>
              <a:t>mayor a 10 años continuo o discontinuo y estar en AFP</a:t>
            </a:r>
            <a:endParaRPr lang="es-CL" sz="2400" b="1" dirty="0"/>
          </a:p>
          <a:p>
            <a:endParaRPr lang="es-CL" sz="3200" dirty="0"/>
          </a:p>
          <a:p>
            <a:r>
              <a:rPr lang="es-CL" sz="2800" b="1" dirty="0"/>
              <a:t>Bono por trabajo Pesado Articulo 13: </a:t>
            </a:r>
            <a:r>
              <a:rPr lang="es-CL" sz="2800" dirty="0"/>
              <a:t>Equivalente a 10 UF por cada año con un tope de 100 UF.</a:t>
            </a:r>
          </a:p>
          <a:p>
            <a:endParaRPr lang="es-CL" sz="2800" dirty="0"/>
          </a:p>
          <a:p>
            <a:r>
              <a:rPr lang="es-CL" sz="2400" dirty="0"/>
              <a:t>El puesto de trabajo debió ser calificado y estar cotizando los % adicionales de 1% o 2 %</a:t>
            </a: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14819492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Bann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62000"/>
          </a:xfrm>
          <a:prstGeom prst="rect">
            <a:avLst/>
          </a:prstGeom>
        </p:spPr>
      </p:pic>
      <p:pic>
        <p:nvPicPr>
          <p:cNvPr id="5" name="3 Marcador de contenido" descr="02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5499847"/>
            <a:ext cx="753035" cy="1295207"/>
          </a:xfrm>
        </p:spPr>
      </p:pic>
      <p:sp>
        <p:nvSpPr>
          <p:cNvPr id="6" name="5 Título"/>
          <p:cNvSpPr>
            <a:spLocks noGrp="1"/>
          </p:cNvSpPr>
          <p:nvPr>
            <p:ph type="ctrTitle"/>
          </p:nvPr>
        </p:nvSpPr>
        <p:spPr>
          <a:xfrm>
            <a:off x="524435" y="815789"/>
            <a:ext cx="7772400" cy="887506"/>
          </a:xfrm>
        </p:spPr>
        <p:txBody>
          <a:bodyPr/>
          <a:lstStyle/>
          <a:p>
            <a:r>
              <a:rPr lang="es-MX" dirty="0"/>
              <a:t>BONIFICACION ADICIONAL</a:t>
            </a:r>
            <a:endParaRPr lang="es-CL" dirty="0"/>
          </a:p>
        </p:txBody>
      </p:sp>
      <p:sp>
        <p:nvSpPr>
          <p:cNvPr id="9" name="8 CuadroTexto"/>
          <p:cNvSpPr txBox="1"/>
          <p:nvPr/>
        </p:nvSpPr>
        <p:spPr>
          <a:xfrm>
            <a:off x="753035" y="1716741"/>
            <a:ext cx="8243047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b="1" dirty="0"/>
              <a:t>Bono de Permanencia Articulo 11:</a:t>
            </a:r>
            <a:r>
              <a:rPr lang="es-CL" sz="3200" dirty="0"/>
              <a:t> </a:t>
            </a:r>
          </a:p>
          <a:p>
            <a:r>
              <a:rPr lang="es-CL" sz="3200" dirty="0"/>
              <a:t>Equivalente a 5 UF por cada año de servicio, por sobre los 20 años con máximo de 100 UF. </a:t>
            </a:r>
          </a:p>
          <a:p>
            <a:r>
              <a:rPr lang="es-CL" sz="2400" b="1" dirty="0"/>
              <a:t>Requisito</a:t>
            </a:r>
            <a:r>
              <a:rPr lang="es-CL" sz="2400" dirty="0"/>
              <a:t>: haber percibido las 560 UF</a:t>
            </a:r>
          </a:p>
          <a:p>
            <a:endParaRPr lang="es-CL" sz="2400" dirty="0"/>
          </a:p>
          <a:p>
            <a:r>
              <a:rPr lang="es-CL" sz="2800" dirty="0"/>
              <a:t>Para plantas Profesionales, Directivos y Fiscalizadores titulares y contrata que reciban la asignación profesional.</a:t>
            </a:r>
            <a:endParaRPr lang="es-CL" sz="3600" dirty="0"/>
          </a:p>
        </p:txBody>
      </p:sp>
      <p:sp>
        <p:nvSpPr>
          <p:cNvPr id="2" name="CuadroTexto 1"/>
          <p:cNvSpPr txBox="1"/>
          <p:nvPr/>
        </p:nvSpPr>
        <p:spPr>
          <a:xfrm flipH="1">
            <a:off x="1607232" y="5289452"/>
            <a:ext cx="68193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/>
              <a:t>El tiempo en el sistema debe ser continuo sobre los 20 años, para el calculo de 5 uf por cada año sobre los 20</a:t>
            </a:r>
          </a:p>
        </p:txBody>
      </p:sp>
    </p:spTree>
    <p:extLst>
      <p:ext uri="{BB962C8B-B14F-4D97-AF65-F5344CB8AC3E}">
        <p14:creationId xmlns:p14="http://schemas.microsoft.com/office/powerpoint/2010/main" val="674922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Bann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62000"/>
          </a:xfrm>
          <a:prstGeom prst="rect">
            <a:avLst/>
          </a:prstGeom>
        </p:spPr>
      </p:pic>
      <p:pic>
        <p:nvPicPr>
          <p:cNvPr id="5" name="3 Marcador de contenido" descr="02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5499847"/>
            <a:ext cx="753035" cy="1295207"/>
          </a:xfrm>
        </p:spPr>
      </p:pic>
      <p:sp>
        <p:nvSpPr>
          <p:cNvPr id="6" name="5 Título"/>
          <p:cNvSpPr>
            <a:spLocks noGrp="1"/>
          </p:cNvSpPr>
          <p:nvPr>
            <p:ph type="ctrTitle"/>
          </p:nvPr>
        </p:nvSpPr>
        <p:spPr>
          <a:xfrm>
            <a:off x="524435" y="815789"/>
            <a:ext cx="7772400" cy="887506"/>
          </a:xfrm>
        </p:spPr>
        <p:txBody>
          <a:bodyPr/>
          <a:lstStyle/>
          <a:p>
            <a:r>
              <a:rPr lang="es-MX" dirty="0"/>
              <a:t>BONIFICACION ADICIONAL</a:t>
            </a:r>
            <a:endParaRPr lang="es-CL" dirty="0"/>
          </a:p>
        </p:txBody>
      </p:sp>
      <p:sp>
        <p:nvSpPr>
          <p:cNvPr id="9" name="8 CuadroTexto"/>
          <p:cNvSpPr txBox="1"/>
          <p:nvPr/>
        </p:nvSpPr>
        <p:spPr>
          <a:xfrm>
            <a:off x="753035" y="1716741"/>
            <a:ext cx="824304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b="1" dirty="0"/>
              <a:t>Bono de Antigüedad Articulo 12:</a:t>
            </a:r>
          </a:p>
          <a:p>
            <a:r>
              <a:rPr lang="es-CL" sz="3200" dirty="0"/>
              <a:t>Equivalente a 10 UF por cada año de servicio, por sobre los 30 años de servicio, con un tope de 100 UF.</a:t>
            </a:r>
          </a:p>
          <a:p>
            <a:endParaRPr lang="es-CL" sz="3200" dirty="0"/>
          </a:p>
          <a:p>
            <a:r>
              <a:rPr lang="es-CL" sz="3200" dirty="0"/>
              <a:t>Requisito: </a:t>
            </a:r>
            <a:r>
              <a:rPr lang="es-CL" sz="2800" dirty="0"/>
              <a:t>haber percibido las 560 UF</a:t>
            </a:r>
            <a:endParaRPr lang="es-CL" sz="3200" dirty="0"/>
          </a:p>
        </p:txBody>
      </p:sp>
      <p:sp>
        <p:nvSpPr>
          <p:cNvPr id="3" name="CuadroTexto 2"/>
          <p:cNvSpPr txBox="1"/>
          <p:nvPr/>
        </p:nvSpPr>
        <p:spPr>
          <a:xfrm flipH="1">
            <a:off x="1725463" y="5179123"/>
            <a:ext cx="53703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/>
              <a:t>Esto es antigüedad continua en el sistema, </a:t>
            </a:r>
          </a:p>
        </p:txBody>
      </p:sp>
    </p:spTree>
    <p:extLst>
      <p:ext uri="{BB962C8B-B14F-4D97-AF65-F5344CB8AC3E}">
        <p14:creationId xmlns:p14="http://schemas.microsoft.com/office/powerpoint/2010/main" val="25849575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Bann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62000"/>
          </a:xfrm>
          <a:prstGeom prst="rect">
            <a:avLst/>
          </a:prstGeom>
        </p:spPr>
      </p:pic>
      <p:pic>
        <p:nvPicPr>
          <p:cNvPr id="5" name="3 Marcador de contenido" descr="02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5499847"/>
            <a:ext cx="753035" cy="1295207"/>
          </a:xfrm>
        </p:spPr>
      </p:pic>
      <p:sp>
        <p:nvSpPr>
          <p:cNvPr id="6" name="5 Título"/>
          <p:cNvSpPr>
            <a:spLocks noGrp="1"/>
          </p:cNvSpPr>
          <p:nvPr>
            <p:ph type="ctrTitle"/>
          </p:nvPr>
        </p:nvSpPr>
        <p:spPr>
          <a:xfrm>
            <a:off x="524435" y="815789"/>
            <a:ext cx="7772400" cy="887506"/>
          </a:xfrm>
        </p:spPr>
        <p:txBody>
          <a:bodyPr/>
          <a:lstStyle/>
          <a:p>
            <a:r>
              <a:rPr lang="es-MX" dirty="0"/>
              <a:t>COBERTURA Art 10</a:t>
            </a:r>
            <a:endParaRPr lang="es-CL" dirty="0"/>
          </a:p>
        </p:txBody>
      </p:sp>
      <p:sp>
        <p:nvSpPr>
          <p:cNvPr id="9" name="8 CuadroTexto"/>
          <p:cNvSpPr txBox="1"/>
          <p:nvPr/>
        </p:nvSpPr>
        <p:spPr>
          <a:xfrm>
            <a:off x="847165" y="1698560"/>
            <a:ext cx="824304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/>
              <a:t>Tienen derecho a percibir el Incentivo al Retiro</a:t>
            </a:r>
          </a:p>
          <a:p>
            <a:endParaRPr lang="es-MX" sz="2800" dirty="0"/>
          </a:p>
          <a:p>
            <a:r>
              <a:rPr lang="es-MX" sz="2800" dirty="0"/>
              <a:t>Todos aquellos funcionarios que entre el 1 de julio del año 2014 y el 31 de Diciembre de 2025, hayan obtenido u obtengan la pensión de invalidez que establece el DL 3.500 del año 1980, siempre que en dicho periodo hayan cumplido la edad exigida para impetrar el beneficio.</a:t>
            </a:r>
          </a:p>
          <a:p>
            <a:endParaRPr lang="es-MX" sz="2800" dirty="0"/>
          </a:p>
          <a:p>
            <a:r>
              <a:rPr lang="es-MX" sz="2800" dirty="0"/>
              <a:t>Derecho solo a bonos de IR articulo 1 y articulo 9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19086696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Bann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62000"/>
          </a:xfrm>
          <a:prstGeom prst="rect">
            <a:avLst/>
          </a:prstGeom>
        </p:spPr>
      </p:pic>
      <p:pic>
        <p:nvPicPr>
          <p:cNvPr id="5" name="3 Marcador de contenido" descr="02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5499847"/>
            <a:ext cx="753035" cy="1295207"/>
          </a:xfrm>
        </p:spPr>
      </p:pic>
      <p:sp>
        <p:nvSpPr>
          <p:cNvPr id="6" name="5 Título"/>
          <p:cNvSpPr>
            <a:spLocks noGrp="1"/>
          </p:cNvSpPr>
          <p:nvPr>
            <p:ph type="ctrTitle"/>
          </p:nvPr>
        </p:nvSpPr>
        <p:spPr>
          <a:xfrm>
            <a:off x="524435" y="815789"/>
            <a:ext cx="7772400" cy="887506"/>
          </a:xfrm>
        </p:spPr>
        <p:txBody>
          <a:bodyPr/>
          <a:lstStyle/>
          <a:p>
            <a:r>
              <a:rPr lang="es-MX" dirty="0"/>
              <a:t>Bono </a:t>
            </a:r>
            <a:r>
              <a:rPr lang="es-MX" dirty="0" err="1"/>
              <a:t>poslaboral</a:t>
            </a:r>
            <a:r>
              <a:rPr lang="es-MX" dirty="0"/>
              <a:t> Art 14</a:t>
            </a:r>
            <a:endParaRPr lang="es-CL" dirty="0"/>
          </a:p>
        </p:txBody>
      </p:sp>
      <p:sp>
        <p:nvSpPr>
          <p:cNvPr id="9" name="8 CuadroTexto"/>
          <p:cNvSpPr txBox="1"/>
          <p:nvPr/>
        </p:nvSpPr>
        <p:spPr>
          <a:xfrm>
            <a:off x="753035" y="1716741"/>
            <a:ext cx="824304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/>
              <a:t>Los beneficiarios del Incentivo al Retiro de esta Ley, tendrán derecho a presentar la solicitud para acceder al </a:t>
            </a:r>
            <a:r>
              <a:rPr lang="es-MX" sz="2800" b="1" dirty="0"/>
              <a:t>Bono de la Ley N°20.305</a:t>
            </a:r>
            <a:r>
              <a:rPr lang="es-MX" sz="2800" dirty="0"/>
              <a:t> conjuntamente con la postulación a la bonificación por retiro voluntario</a:t>
            </a:r>
            <a:endParaRPr lang="es-CL" sz="2800" dirty="0"/>
          </a:p>
        </p:txBody>
      </p:sp>
      <p:sp>
        <p:nvSpPr>
          <p:cNvPr id="2" name="CuadroTexto 1"/>
          <p:cNvSpPr txBox="1"/>
          <p:nvPr/>
        </p:nvSpPr>
        <p:spPr>
          <a:xfrm>
            <a:off x="1083212" y="4642338"/>
            <a:ext cx="76387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/>
              <a:t>Para quienes hayan ingresado al Servicio Publico antes del 1 de mayo de 1981 y estén adscritos al sistema de AFP y su tasa de reemplazo sea inferior al 55% de las rentas liquidas promedio del ultimo año</a:t>
            </a:r>
          </a:p>
        </p:txBody>
      </p:sp>
    </p:spTree>
    <p:extLst>
      <p:ext uri="{BB962C8B-B14F-4D97-AF65-F5344CB8AC3E}">
        <p14:creationId xmlns:p14="http://schemas.microsoft.com/office/powerpoint/2010/main" val="33567924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Bann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62000"/>
          </a:xfrm>
          <a:prstGeom prst="rect">
            <a:avLst/>
          </a:prstGeom>
        </p:spPr>
      </p:pic>
      <p:pic>
        <p:nvPicPr>
          <p:cNvPr id="5" name="3 Marcador de contenido" descr="02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5499847"/>
            <a:ext cx="753035" cy="1295207"/>
          </a:xfrm>
        </p:spPr>
      </p:pic>
      <p:sp>
        <p:nvSpPr>
          <p:cNvPr id="6" name="5 Título"/>
          <p:cNvSpPr>
            <a:spLocks noGrp="1"/>
          </p:cNvSpPr>
          <p:nvPr>
            <p:ph type="ctrTitle"/>
          </p:nvPr>
        </p:nvSpPr>
        <p:spPr>
          <a:xfrm>
            <a:off x="524435" y="815789"/>
            <a:ext cx="7772400" cy="887506"/>
          </a:xfrm>
        </p:spPr>
        <p:txBody>
          <a:bodyPr/>
          <a:lstStyle/>
          <a:p>
            <a:r>
              <a:rPr lang="es-MX" dirty="0"/>
              <a:t>OTROS BENEFICIOS Art 8</a:t>
            </a:r>
            <a:endParaRPr lang="es-CL" dirty="0"/>
          </a:p>
        </p:txBody>
      </p:sp>
      <p:sp>
        <p:nvSpPr>
          <p:cNvPr id="9" name="8 CuadroTexto"/>
          <p:cNvSpPr txBox="1"/>
          <p:nvPr/>
        </p:nvSpPr>
        <p:spPr>
          <a:xfrm>
            <a:off x="753035" y="1716741"/>
            <a:ext cx="824304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/>
              <a:t>Los funcionarios afiliados al</a:t>
            </a:r>
            <a:r>
              <a:rPr lang="es-CL" sz="2800" b="1" dirty="0"/>
              <a:t> IPS</a:t>
            </a:r>
            <a:r>
              <a:rPr lang="es-CL" sz="2800" dirty="0"/>
              <a:t> y </a:t>
            </a:r>
            <a:r>
              <a:rPr lang="es-CL" sz="2800" b="1" dirty="0"/>
              <a:t>AFP</a:t>
            </a:r>
            <a:r>
              <a:rPr lang="es-CL" sz="2800" dirty="0"/>
              <a:t> podrán rebajar las edades exigidas para impetrar la bonificación en los casos y situaciones del articulo N°68 bis del DL 3.500 del año 1980, por iguales causales, procedimientos y tiempo computable.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DC7DB261-F6C4-F527-7FDF-8B686E1DD5E6}"/>
              </a:ext>
            </a:extLst>
          </p:cNvPr>
          <p:cNvSpPr txBox="1"/>
          <p:nvPr/>
        </p:nvSpPr>
        <p:spPr>
          <a:xfrm>
            <a:off x="844827" y="3963510"/>
            <a:ext cx="774258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Años de rebaja</a:t>
            </a:r>
          </a:p>
          <a:p>
            <a:r>
              <a:rPr lang="es-MX" dirty="0"/>
              <a:t>Si se cotizó el 1% adicional por trabajo pesado, se reducirá un año por cada cinco años de cotización, con un máximo de cinco años de rebaja. </a:t>
            </a:r>
          </a:p>
          <a:p>
            <a:r>
              <a:rPr lang="es-MX" dirty="0"/>
              <a:t>Si se cotizó el 2% adicional por trabajo pesado, se reducirá dos años por cada cinco años de cotización, con un máximo de 10 años de rebaja. </a:t>
            </a:r>
          </a:p>
        </p:txBody>
      </p:sp>
    </p:spTree>
    <p:extLst>
      <p:ext uri="{BB962C8B-B14F-4D97-AF65-F5344CB8AC3E}">
        <p14:creationId xmlns:p14="http://schemas.microsoft.com/office/powerpoint/2010/main" val="7328611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Bann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62000"/>
          </a:xfrm>
          <a:prstGeom prst="rect">
            <a:avLst/>
          </a:prstGeom>
        </p:spPr>
      </p:pic>
      <p:pic>
        <p:nvPicPr>
          <p:cNvPr id="5" name="3 Marcador de contenido" descr="02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5499847"/>
            <a:ext cx="753035" cy="1295207"/>
          </a:xfrm>
        </p:spPr>
      </p:pic>
      <p:sp>
        <p:nvSpPr>
          <p:cNvPr id="6" name="5 Título"/>
          <p:cNvSpPr>
            <a:spLocks noGrp="1"/>
          </p:cNvSpPr>
          <p:nvPr>
            <p:ph type="ctrTitle"/>
          </p:nvPr>
        </p:nvSpPr>
        <p:spPr>
          <a:xfrm>
            <a:off x="524435" y="815789"/>
            <a:ext cx="7772400" cy="887506"/>
          </a:xfrm>
        </p:spPr>
        <p:txBody>
          <a:bodyPr/>
          <a:lstStyle/>
          <a:p>
            <a:r>
              <a:rPr lang="es-MX" dirty="0"/>
              <a:t>OTROS BENEFICIOS Art 17</a:t>
            </a:r>
            <a:endParaRPr lang="es-CL" dirty="0"/>
          </a:p>
        </p:txBody>
      </p:sp>
      <p:sp>
        <p:nvSpPr>
          <p:cNvPr id="9" name="8 CuadroTexto"/>
          <p:cNvSpPr txBox="1"/>
          <p:nvPr/>
        </p:nvSpPr>
        <p:spPr>
          <a:xfrm>
            <a:off x="753035" y="1623135"/>
            <a:ext cx="824304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/>
              <a:t>Se establecerán, en el reglamento,</a:t>
            </a:r>
            <a:r>
              <a:rPr lang="es-CL" sz="3200" b="1" dirty="0"/>
              <a:t> los procedimientos aplicables para la </a:t>
            </a:r>
            <a:r>
              <a:rPr lang="es-CL" sz="3200" b="1" dirty="0" err="1"/>
              <a:t>heredabilidad</a:t>
            </a:r>
            <a:r>
              <a:rPr lang="es-CL" sz="3200" b="1" dirty="0"/>
              <a:t> de los beneficios</a:t>
            </a:r>
            <a:r>
              <a:rPr lang="es-CL" sz="3200" dirty="0"/>
              <a:t>, de acuerdo a las normas generales que rijan en materias de sucesión por causa de muerte.</a:t>
            </a:r>
          </a:p>
          <a:p>
            <a:endParaRPr lang="es-CL" sz="3200" dirty="0"/>
          </a:p>
          <a:p>
            <a:r>
              <a:rPr lang="es-CL" sz="3200" dirty="0"/>
              <a:t>Con todo, si el o la profesional fallece entre la fecha de su postulación y antes de percibirla, se consideran transmisibles a sus herederos. </a:t>
            </a:r>
          </a:p>
        </p:txBody>
      </p:sp>
    </p:spTree>
    <p:extLst>
      <p:ext uri="{BB962C8B-B14F-4D97-AF65-F5344CB8AC3E}">
        <p14:creationId xmlns:p14="http://schemas.microsoft.com/office/powerpoint/2010/main" val="1681777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Bann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62000"/>
          </a:xfrm>
          <a:prstGeom prst="rect">
            <a:avLst/>
          </a:prstGeom>
        </p:spPr>
      </p:pic>
      <p:pic>
        <p:nvPicPr>
          <p:cNvPr id="5" name="3 Marcador de contenido" descr="02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5499847"/>
            <a:ext cx="753035" cy="1295207"/>
          </a:xfrm>
        </p:spPr>
      </p:pic>
      <p:sp>
        <p:nvSpPr>
          <p:cNvPr id="6" name="5 Título"/>
          <p:cNvSpPr>
            <a:spLocks noGrp="1"/>
          </p:cNvSpPr>
          <p:nvPr>
            <p:ph type="ctrTitle"/>
          </p:nvPr>
        </p:nvSpPr>
        <p:spPr>
          <a:xfrm>
            <a:off x="524435" y="1259542"/>
            <a:ext cx="7772400" cy="887506"/>
          </a:xfrm>
        </p:spPr>
        <p:txBody>
          <a:bodyPr>
            <a:normAutofit fontScale="90000"/>
          </a:bodyPr>
          <a:lstStyle/>
          <a:p>
            <a:r>
              <a:rPr lang="es-MX" dirty="0"/>
              <a:t>RENUNCIA A LOS BENEFICIOS</a:t>
            </a:r>
            <a:br>
              <a:rPr lang="es-MX" dirty="0"/>
            </a:br>
            <a:r>
              <a:rPr lang="es-MX" dirty="0"/>
              <a:t>Art 15</a:t>
            </a:r>
            <a:endParaRPr lang="es-CL" dirty="0"/>
          </a:p>
        </p:txBody>
      </p:sp>
      <p:sp>
        <p:nvSpPr>
          <p:cNvPr id="9" name="8 CuadroTexto"/>
          <p:cNvSpPr txBox="1"/>
          <p:nvPr/>
        </p:nvSpPr>
        <p:spPr>
          <a:xfrm>
            <a:off x="900953" y="2842742"/>
            <a:ext cx="824304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El personal que no cese en funciones en los plazos indicados se entenderá que renuncia irrevocablemente a todos los beneficios de esta ley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3860472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Bann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62000"/>
          </a:xfrm>
          <a:prstGeom prst="rect">
            <a:avLst/>
          </a:prstGeom>
        </p:spPr>
      </p:pic>
      <p:pic>
        <p:nvPicPr>
          <p:cNvPr id="5" name="3 Marcador de contenido" descr="02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5499847"/>
            <a:ext cx="753035" cy="1295207"/>
          </a:xfrm>
        </p:spPr>
      </p:pic>
      <p:sp>
        <p:nvSpPr>
          <p:cNvPr id="6" name="5 Título"/>
          <p:cNvSpPr>
            <a:spLocks noGrp="1"/>
          </p:cNvSpPr>
          <p:nvPr>
            <p:ph type="ctrTitle"/>
          </p:nvPr>
        </p:nvSpPr>
        <p:spPr>
          <a:xfrm>
            <a:off x="524435" y="815789"/>
            <a:ext cx="7772400" cy="887506"/>
          </a:xfrm>
        </p:spPr>
        <p:txBody>
          <a:bodyPr/>
          <a:lstStyle/>
          <a:p>
            <a:r>
              <a:rPr lang="es-MX" dirty="0"/>
              <a:t>BONIFICACION POR RETIRO</a:t>
            </a:r>
            <a:endParaRPr lang="es-CL" dirty="0"/>
          </a:p>
        </p:txBody>
      </p:sp>
      <p:sp>
        <p:nvSpPr>
          <p:cNvPr id="9" name="8 CuadroTexto"/>
          <p:cNvSpPr txBox="1"/>
          <p:nvPr/>
        </p:nvSpPr>
        <p:spPr>
          <a:xfrm>
            <a:off x="753035" y="1716741"/>
            <a:ext cx="824304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"Artículo 1°.- Otorga una bonificación por retiro voluntario, por una sola vez, a los siguientes funcionarios y funcionarias:</a:t>
            </a:r>
            <a:br>
              <a:rPr lang="es-CL" dirty="0"/>
            </a:br>
            <a:r>
              <a:rPr lang="es-CL" dirty="0"/>
              <a:t>     a) Funcionarios y funcionarias de planta y a contrata que se desempeñen en alguno de los Servicios de Salud señalados en el </a:t>
            </a:r>
            <a:r>
              <a:rPr lang="es-CL" u="sng" dirty="0"/>
              <a:t>artículo 16</a:t>
            </a:r>
            <a:r>
              <a:rPr lang="es-CL" dirty="0"/>
              <a:t> del </a:t>
            </a:r>
            <a:r>
              <a:rPr lang="es-CL" u="sng" dirty="0"/>
              <a:t>decreto con fuerza de ley Nº1, de 2005, del Ministerio de Salud</a:t>
            </a:r>
            <a:r>
              <a:rPr lang="es-CL" dirty="0"/>
              <a:t>, en las Subsecretarías del Ministerio de Salud, en el Instituto de Salud Pública de Chile y en la Central de Abastecimiento del Sistema Nacional de Servicios de Salud, que estén simultáneamente regidos por el </a:t>
            </a:r>
            <a:r>
              <a:rPr lang="es-CL" u="sng" dirty="0"/>
              <a:t>decreto con fuerza de ley </a:t>
            </a:r>
            <a:r>
              <a:rPr lang="es-CL" u="sng" dirty="0" err="1"/>
              <a:t>Nº</a:t>
            </a:r>
            <a:r>
              <a:rPr lang="es-CL" u="sng" dirty="0"/>
              <a:t> 29, de 2005  Estatuto Administrativo Ley 18.834</a:t>
            </a:r>
            <a:r>
              <a:rPr lang="es-CL" dirty="0"/>
              <a:t>, y por el </a:t>
            </a:r>
            <a:r>
              <a:rPr lang="es-CL" u="sng" dirty="0"/>
              <a:t>decreto ley Nº249 de 1973</a:t>
            </a:r>
          </a:p>
          <a:p>
            <a:endParaRPr lang="es-MX" sz="3600" i="1" dirty="0"/>
          </a:p>
        </p:txBody>
      </p:sp>
      <p:sp>
        <p:nvSpPr>
          <p:cNvPr id="2" name="CuadroTexto 1"/>
          <p:cNvSpPr txBox="1"/>
          <p:nvPr/>
        </p:nvSpPr>
        <p:spPr>
          <a:xfrm flipH="1">
            <a:off x="1339945" y="4623956"/>
            <a:ext cx="695688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/>
              <a:t>Incluye a todos los profesionales que pertenecen a la ley 18834, que cumplen los requisitos y  que trabajan en los Servicios de Salud, sus establecimientos dependientes  y en establecimientos experimentales. </a:t>
            </a:r>
          </a:p>
        </p:txBody>
      </p:sp>
    </p:spTree>
    <p:extLst>
      <p:ext uri="{BB962C8B-B14F-4D97-AF65-F5344CB8AC3E}">
        <p14:creationId xmlns:p14="http://schemas.microsoft.com/office/powerpoint/2010/main" val="5727408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8DC74F-6329-00EF-7ECA-87D41FE112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Banner.jpg">
            <a:extLst>
              <a:ext uri="{FF2B5EF4-FFF2-40B4-BE49-F238E27FC236}">
                <a16:creationId xmlns:a16="http://schemas.microsoft.com/office/drawing/2014/main" id="{98B7B397-053A-0D55-1D42-DDCF5A1E7C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62000"/>
          </a:xfrm>
          <a:prstGeom prst="rect">
            <a:avLst/>
          </a:prstGeom>
        </p:spPr>
      </p:pic>
      <p:pic>
        <p:nvPicPr>
          <p:cNvPr id="5" name="3 Marcador de contenido" descr="02.jpg">
            <a:extLst>
              <a:ext uri="{FF2B5EF4-FFF2-40B4-BE49-F238E27FC236}">
                <a16:creationId xmlns:a16="http://schemas.microsoft.com/office/drawing/2014/main" id="{F85D407D-F264-C897-5A81-19E8F1A683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5499847"/>
            <a:ext cx="753035" cy="1295207"/>
          </a:xfrm>
        </p:spPr>
      </p:pic>
      <p:sp>
        <p:nvSpPr>
          <p:cNvPr id="6" name="5 Título">
            <a:extLst>
              <a:ext uri="{FF2B5EF4-FFF2-40B4-BE49-F238E27FC236}">
                <a16:creationId xmlns:a16="http://schemas.microsoft.com/office/drawing/2014/main" id="{1B67ED34-8CE1-79ED-E583-48A02BCEC7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4435" y="1259542"/>
            <a:ext cx="7772400" cy="887506"/>
          </a:xfrm>
        </p:spPr>
        <p:txBody>
          <a:bodyPr>
            <a:normAutofit fontScale="90000"/>
          </a:bodyPr>
          <a:lstStyle/>
          <a:p>
            <a:r>
              <a:rPr lang="es-MX" dirty="0"/>
              <a:t>PROHIBICION DE CONTRATO</a:t>
            </a:r>
            <a:br>
              <a:rPr lang="es-MX" dirty="0"/>
            </a:br>
            <a:r>
              <a:rPr lang="es-MX" dirty="0"/>
              <a:t>Art 16</a:t>
            </a:r>
            <a:endParaRPr lang="es-CL" dirty="0"/>
          </a:p>
        </p:txBody>
      </p:sp>
      <p:sp>
        <p:nvSpPr>
          <p:cNvPr id="9" name="8 CuadroTexto">
            <a:extLst>
              <a:ext uri="{FF2B5EF4-FFF2-40B4-BE49-F238E27FC236}">
                <a16:creationId xmlns:a16="http://schemas.microsoft.com/office/drawing/2014/main" id="{0CC1E569-1B0C-CF39-185A-B442CDFD3467}"/>
              </a:ext>
            </a:extLst>
          </p:cNvPr>
          <p:cNvSpPr txBox="1"/>
          <p:nvPr/>
        </p:nvSpPr>
        <p:spPr>
          <a:xfrm>
            <a:off x="900953" y="2434114"/>
            <a:ext cx="8243047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/>
              <a:t>Los funcionarios y las funcionarias que cesen en sus empleos por aplicación de lo dispuesto en esta ley, no podrán ser nombrados ni contratados asimilados a grado o sobre la base de honorarios </a:t>
            </a:r>
            <a:r>
              <a:rPr lang="es-MX" sz="2800" b="1" dirty="0"/>
              <a:t>en ninguno de los organismos señalados en el artículo 1°, </a:t>
            </a:r>
            <a:r>
              <a:rPr lang="es-MX" sz="2800" dirty="0"/>
              <a:t>durante los cinco años siguientes al término de su relación laboral</a:t>
            </a:r>
            <a:r>
              <a:rPr lang="es-MX" sz="3200" dirty="0"/>
              <a:t>.</a:t>
            </a:r>
          </a:p>
          <a:p>
            <a:endParaRPr lang="es-MX" sz="3200" dirty="0"/>
          </a:p>
          <a:p>
            <a:r>
              <a:rPr lang="es-MX" sz="2800" dirty="0"/>
              <a:t>Pueden ser contratados en otros Servicios Públicos que no sean dependientes del Ministerio de Salud 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23399133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E99C42-B639-FFB8-ADF9-0F31923A07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Banner.jpg">
            <a:extLst>
              <a:ext uri="{FF2B5EF4-FFF2-40B4-BE49-F238E27FC236}">
                <a16:creationId xmlns:a16="http://schemas.microsoft.com/office/drawing/2014/main" id="{82A680AC-C38E-54E5-D1F3-6B6AB6DDE1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62000"/>
          </a:xfrm>
          <a:prstGeom prst="rect">
            <a:avLst/>
          </a:prstGeom>
        </p:spPr>
      </p:pic>
      <p:pic>
        <p:nvPicPr>
          <p:cNvPr id="5" name="3 Marcador de contenido" descr="02.jpg">
            <a:extLst>
              <a:ext uri="{FF2B5EF4-FFF2-40B4-BE49-F238E27FC236}">
                <a16:creationId xmlns:a16="http://schemas.microsoft.com/office/drawing/2014/main" id="{EB19703D-2900-0942-BD3D-A411CAD030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5499847"/>
            <a:ext cx="753035" cy="1295207"/>
          </a:xfrm>
        </p:spPr>
      </p:pic>
      <p:sp>
        <p:nvSpPr>
          <p:cNvPr id="6" name="5 Título">
            <a:extLst>
              <a:ext uri="{FF2B5EF4-FFF2-40B4-BE49-F238E27FC236}">
                <a16:creationId xmlns:a16="http://schemas.microsoft.com/office/drawing/2014/main" id="{30B4D6F7-0467-A945-F18F-EA6DAE4513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4435" y="1259542"/>
            <a:ext cx="7772400" cy="887506"/>
          </a:xfrm>
        </p:spPr>
        <p:txBody>
          <a:bodyPr>
            <a:normAutofit fontScale="90000"/>
          </a:bodyPr>
          <a:lstStyle/>
          <a:p>
            <a:r>
              <a:rPr lang="es-MX" dirty="0"/>
              <a:t>INCENTIVO AL RETIRO </a:t>
            </a:r>
            <a:br>
              <a:rPr lang="es-MX" dirty="0"/>
            </a:br>
            <a:r>
              <a:rPr lang="es-MX" dirty="0"/>
              <a:t>DISPOSICIONES PARA AÑO 2026</a:t>
            </a:r>
            <a:endParaRPr lang="es-CL" dirty="0"/>
          </a:p>
        </p:txBody>
      </p:sp>
      <p:sp>
        <p:nvSpPr>
          <p:cNvPr id="9" name="8 CuadroTexto">
            <a:extLst>
              <a:ext uri="{FF2B5EF4-FFF2-40B4-BE49-F238E27FC236}">
                <a16:creationId xmlns:a16="http://schemas.microsoft.com/office/drawing/2014/main" id="{6C44CD05-D0EB-FBAF-FF5C-928654E0E62E}"/>
              </a:ext>
            </a:extLst>
          </p:cNvPr>
          <p:cNvSpPr txBox="1"/>
          <p:nvPr/>
        </p:nvSpPr>
        <p:spPr>
          <a:xfrm>
            <a:off x="900953" y="2842742"/>
            <a:ext cx="8243047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Ley 21724. Articulo 88  </a:t>
            </a:r>
            <a:r>
              <a:rPr lang="es-ES" sz="3200" b="1" dirty="0"/>
              <a:t>REZAGADOS</a:t>
            </a:r>
          </a:p>
          <a:p>
            <a:endParaRPr lang="es-ES" sz="3200" dirty="0"/>
          </a:p>
          <a:p>
            <a:r>
              <a:rPr lang="es-MX" sz="2400" dirty="0"/>
              <a:t>Otorgase en forma excepcional un plazo extraordinario de postulación para acogerse a los beneficios, al personal afecto a dicha ley que, </a:t>
            </a:r>
            <a:r>
              <a:rPr lang="es-MX" sz="2400" b="1" dirty="0"/>
              <a:t>al 31 de diciembre de 2025, tengan 65 o más años </a:t>
            </a:r>
            <a:r>
              <a:rPr lang="es-MX" sz="2400" dirty="0"/>
              <a:t>de edad y cumplan los demás requisitos establecidos.</a:t>
            </a:r>
          </a:p>
          <a:p>
            <a:r>
              <a:rPr lang="es-MX" sz="2400" dirty="0"/>
              <a:t>Podrán postular a los beneficios que señala la ley </a:t>
            </a:r>
            <a:r>
              <a:rPr lang="es-MX" sz="2400" b="1" dirty="0"/>
              <a:t>en el proceso de adjudicación de los cupos correspondientes al año 2026</a:t>
            </a:r>
            <a:endParaRPr lang="es-CL" sz="2400" b="1" dirty="0"/>
          </a:p>
        </p:txBody>
      </p:sp>
    </p:spTree>
    <p:extLst>
      <p:ext uri="{BB962C8B-B14F-4D97-AF65-F5344CB8AC3E}">
        <p14:creationId xmlns:p14="http://schemas.microsoft.com/office/powerpoint/2010/main" val="40362784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1F6134-7339-02E4-3FF1-8D0AFA05B1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Banner.jpg">
            <a:extLst>
              <a:ext uri="{FF2B5EF4-FFF2-40B4-BE49-F238E27FC236}">
                <a16:creationId xmlns:a16="http://schemas.microsoft.com/office/drawing/2014/main" id="{CB0C7C67-EE1A-D93C-6219-128537CF85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62000"/>
          </a:xfrm>
          <a:prstGeom prst="rect">
            <a:avLst/>
          </a:prstGeom>
        </p:spPr>
      </p:pic>
      <p:pic>
        <p:nvPicPr>
          <p:cNvPr id="5" name="3 Marcador de contenido" descr="02.jpg">
            <a:extLst>
              <a:ext uri="{FF2B5EF4-FFF2-40B4-BE49-F238E27FC236}">
                <a16:creationId xmlns:a16="http://schemas.microsoft.com/office/drawing/2014/main" id="{AC48AA2A-C7A7-E74E-3BD2-76E841D570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5499847"/>
            <a:ext cx="753035" cy="1295207"/>
          </a:xfrm>
        </p:spPr>
      </p:pic>
      <p:sp>
        <p:nvSpPr>
          <p:cNvPr id="6" name="5 Título">
            <a:extLst>
              <a:ext uri="{FF2B5EF4-FFF2-40B4-BE49-F238E27FC236}">
                <a16:creationId xmlns:a16="http://schemas.microsoft.com/office/drawing/2014/main" id="{0D5C557D-3015-76E2-AE41-660DC139DF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4435" y="1259542"/>
            <a:ext cx="7772400" cy="887506"/>
          </a:xfrm>
        </p:spPr>
        <p:txBody>
          <a:bodyPr>
            <a:normAutofit fontScale="90000"/>
          </a:bodyPr>
          <a:lstStyle/>
          <a:p>
            <a:r>
              <a:rPr lang="es-MX" dirty="0"/>
              <a:t>INCENTIVO AL RETIRO </a:t>
            </a:r>
            <a:br>
              <a:rPr lang="es-MX" dirty="0"/>
            </a:br>
            <a:r>
              <a:rPr lang="es-MX" dirty="0"/>
              <a:t>DISPOSICIONES PARA AÑO 2026</a:t>
            </a:r>
            <a:endParaRPr lang="es-CL" dirty="0"/>
          </a:p>
        </p:txBody>
      </p:sp>
      <p:sp>
        <p:nvSpPr>
          <p:cNvPr id="9" name="8 CuadroTexto">
            <a:extLst>
              <a:ext uri="{FF2B5EF4-FFF2-40B4-BE49-F238E27FC236}">
                <a16:creationId xmlns:a16="http://schemas.microsoft.com/office/drawing/2014/main" id="{63067A61-0173-600F-5486-1566DE140E67}"/>
              </a:ext>
            </a:extLst>
          </p:cNvPr>
          <p:cNvSpPr txBox="1"/>
          <p:nvPr/>
        </p:nvSpPr>
        <p:spPr>
          <a:xfrm>
            <a:off x="900953" y="2842742"/>
            <a:ext cx="8243047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Ley 21724. Articulo 88 REZAGADOS</a:t>
            </a:r>
          </a:p>
          <a:p>
            <a:endParaRPr lang="es-ES" sz="3200" dirty="0"/>
          </a:p>
          <a:p>
            <a:r>
              <a:rPr lang="es-MX" sz="2400" dirty="0"/>
              <a:t>El personal a que se refiere este artículo </a:t>
            </a:r>
            <a:r>
              <a:rPr lang="es-MX" sz="2400" b="1" dirty="0"/>
              <a:t>deberá hacer efectiva su renuncia voluntaria a más tardar dentro del mes siguiente a aquel en que se notifique que tiene derecho a un cupo de la ley 20921</a:t>
            </a:r>
            <a:r>
              <a:rPr lang="es-MX" sz="2400" dirty="0"/>
              <a:t>. </a:t>
            </a:r>
          </a:p>
          <a:p>
            <a:endParaRPr lang="es-MX" sz="2400" dirty="0"/>
          </a:p>
          <a:p>
            <a:r>
              <a:rPr lang="es-MX" sz="2400" dirty="0"/>
              <a:t>El pago de los beneficios deberá realizarse al mes siguiente del cese de sus funciones.</a:t>
            </a:r>
            <a:endParaRPr lang="es-CL" sz="2400" b="1" dirty="0"/>
          </a:p>
        </p:txBody>
      </p:sp>
    </p:spTree>
    <p:extLst>
      <p:ext uri="{BB962C8B-B14F-4D97-AF65-F5344CB8AC3E}">
        <p14:creationId xmlns:p14="http://schemas.microsoft.com/office/powerpoint/2010/main" val="4185911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5CD4F4-841E-4FC1-3F15-4A525483D6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Banner.jpg">
            <a:extLst>
              <a:ext uri="{FF2B5EF4-FFF2-40B4-BE49-F238E27FC236}">
                <a16:creationId xmlns:a16="http://schemas.microsoft.com/office/drawing/2014/main" id="{4DFAF08D-8AC2-F95C-7039-DDBD363865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62000"/>
          </a:xfrm>
          <a:prstGeom prst="rect">
            <a:avLst/>
          </a:prstGeom>
        </p:spPr>
      </p:pic>
      <p:pic>
        <p:nvPicPr>
          <p:cNvPr id="5" name="3 Marcador de contenido" descr="02.jpg">
            <a:extLst>
              <a:ext uri="{FF2B5EF4-FFF2-40B4-BE49-F238E27FC236}">
                <a16:creationId xmlns:a16="http://schemas.microsoft.com/office/drawing/2014/main" id="{0265B475-F00A-8450-4CFB-A722D351D0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5499847"/>
            <a:ext cx="753035" cy="1295207"/>
          </a:xfrm>
        </p:spPr>
      </p:pic>
      <p:sp>
        <p:nvSpPr>
          <p:cNvPr id="6" name="5 Título">
            <a:extLst>
              <a:ext uri="{FF2B5EF4-FFF2-40B4-BE49-F238E27FC236}">
                <a16:creationId xmlns:a16="http://schemas.microsoft.com/office/drawing/2014/main" id="{908A9E9B-2762-46D1-DE4B-B9CD2A5116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0953" y="1065405"/>
            <a:ext cx="7772400" cy="887506"/>
          </a:xfrm>
        </p:spPr>
        <p:txBody>
          <a:bodyPr>
            <a:normAutofit fontScale="90000"/>
          </a:bodyPr>
          <a:lstStyle/>
          <a:p>
            <a:r>
              <a:rPr lang="es-MX" dirty="0"/>
              <a:t>INCENTIVO AL RETIRO </a:t>
            </a:r>
            <a:br>
              <a:rPr lang="es-MX" dirty="0"/>
            </a:br>
            <a:r>
              <a:rPr lang="es-MX" dirty="0"/>
              <a:t>Enfermedad Terminal o  grave</a:t>
            </a:r>
            <a:endParaRPr lang="es-CL" dirty="0"/>
          </a:p>
        </p:txBody>
      </p:sp>
      <p:sp>
        <p:nvSpPr>
          <p:cNvPr id="9" name="8 CuadroTexto">
            <a:extLst>
              <a:ext uri="{FF2B5EF4-FFF2-40B4-BE49-F238E27FC236}">
                <a16:creationId xmlns:a16="http://schemas.microsoft.com/office/drawing/2014/main" id="{F3C6D719-73CD-64FC-2D8B-8F636D6EB436}"/>
              </a:ext>
            </a:extLst>
          </p:cNvPr>
          <p:cNvSpPr txBox="1"/>
          <p:nvPr/>
        </p:nvSpPr>
        <p:spPr>
          <a:xfrm>
            <a:off x="900953" y="2290651"/>
            <a:ext cx="8243047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Ley 21724. Articulo 89</a:t>
            </a:r>
          </a:p>
          <a:p>
            <a:endParaRPr lang="es-ES" sz="2400" dirty="0"/>
          </a:p>
          <a:p>
            <a:r>
              <a:rPr lang="es-MX" sz="2400" dirty="0"/>
              <a:t>Excepcionalmente, podrán postular en cualquier oportunidad en tanto </a:t>
            </a:r>
            <a:r>
              <a:rPr lang="es-MX" sz="2400" b="1" dirty="0"/>
              <a:t>tengan la condición de enfermos terminales o bien padezcan de trastornos neurocognitivo mayor en fase terminal </a:t>
            </a:r>
            <a:r>
              <a:rPr lang="es-MX" sz="2400" dirty="0"/>
              <a:t>o tengan una </a:t>
            </a:r>
            <a:r>
              <a:rPr lang="es-MX" sz="2400" b="1" dirty="0"/>
              <a:t>enfermedad grave </a:t>
            </a:r>
            <a:r>
              <a:rPr lang="es-MX" sz="2400" dirty="0"/>
              <a:t>determinada de acuerdo a la ley N° 21.375 para persona adulta, debidamente certificado por el médico tratante; tengan 60 o más años de edad en el caso de las mujeres o 65 o más años de edad en caso de los hombres; y, cumplan los demás requisitos establecidos.</a:t>
            </a:r>
          </a:p>
          <a:p>
            <a:r>
              <a:rPr lang="es-MX" sz="2400" b="1" dirty="0" err="1"/>
              <a:t>Postulacion</a:t>
            </a:r>
            <a:r>
              <a:rPr lang="es-MX" sz="2400" b="1" dirty="0"/>
              <a:t> preferente</a:t>
            </a:r>
            <a:endParaRPr lang="es-CL" sz="2400" b="1" dirty="0"/>
          </a:p>
        </p:txBody>
      </p:sp>
    </p:spTree>
    <p:extLst>
      <p:ext uri="{BB962C8B-B14F-4D97-AF65-F5344CB8AC3E}">
        <p14:creationId xmlns:p14="http://schemas.microsoft.com/office/powerpoint/2010/main" val="21937881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D8BE8F-0ADB-396F-EE73-D742BBB6A3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Banner.jpg">
            <a:extLst>
              <a:ext uri="{FF2B5EF4-FFF2-40B4-BE49-F238E27FC236}">
                <a16:creationId xmlns:a16="http://schemas.microsoft.com/office/drawing/2014/main" id="{4DC0BD4C-921B-A762-FD03-9A67646839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62000"/>
          </a:xfrm>
          <a:prstGeom prst="rect">
            <a:avLst/>
          </a:prstGeom>
        </p:spPr>
      </p:pic>
      <p:pic>
        <p:nvPicPr>
          <p:cNvPr id="5" name="3 Marcador de contenido" descr="02.jpg">
            <a:extLst>
              <a:ext uri="{FF2B5EF4-FFF2-40B4-BE49-F238E27FC236}">
                <a16:creationId xmlns:a16="http://schemas.microsoft.com/office/drawing/2014/main" id="{D17CDBF7-0EF9-A3AD-D046-AF568AF8DA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5499847"/>
            <a:ext cx="753035" cy="1295207"/>
          </a:xfrm>
        </p:spPr>
      </p:pic>
      <p:sp>
        <p:nvSpPr>
          <p:cNvPr id="6" name="5 Título">
            <a:extLst>
              <a:ext uri="{FF2B5EF4-FFF2-40B4-BE49-F238E27FC236}">
                <a16:creationId xmlns:a16="http://schemas.microsoft.com/office/drawing/2014/main" id="{385821B4-DB93-F4BB-3E9E-5CA317D23B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0953" y="1065405"/>
            <a:ext cx="7772400" cy="887506"/>
          </a:xfrm>
        </p:spPr>
        <p:txBody>
          <a:bodyPr>
            <a:normAutofit fontScale="90000"/>
          </a:bodyPr>
          <a:lstStyle/>
          <a:p>
            <a:r>
              <a:rPr lang="es-MX" sz="4000" dirty="0"/>
              <a:t>INCENTIVO AL RETIRO </a:t>
            </a:r>
            <a:br>
              <a:rPr lang="es-MX" dirty="0"/>
            </a:br>
            <a:r>
              <a:rPr lang="es-MX" sz="3600" b="1" dirty="0"/>
              <a:t>75 años Cese obligatorio de funciones</a:t>
            </a:r>
            <a:endParaRPr lang="es-CL" b="1" dirty="0"/>
          </a:p>
        </p:txBody>
      </p:sp>
      <p:sp>
        <p:nvSpPr>
          <p:cNvPr id="9" name="8 CuadroTexto">
            <a:extLst>
              <a:ext uri="{FF2B5EF4-FFF2-40B4-BE49-F238E27FC236}">
                <a16:creationId xmlns:a16="http://schemas.microsoft.com/office/drawing/2014/main" id="{782D63FA-FE42-0931-C4CC-CB8B30E54553}"/>
              </a:ext>
            </a:extLst>
          </p:cNvPr>
          <p:cNvSpPr txBox="1"/>
          <p:nvPr/>
        </p:nvSpPr>
        <p:spPr>
          <a:xfrm>
            <a:off x="900953" y="2290651"/>
            <a:ext cx="824304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Ley 21724. Articulo 90</a:t>
            </a:r>
          </a:p>
          <a:p>
            <a:endParaRPr lang="es-ES" sz="3200" dirty="0"/>
          </a:p>
          <a:p>
            <a:r>
              <a:rPr lang="es-MX" sz="2400" dirty="0"/>
              <a:t>Los funcionarios y funcionarias que a partir del 1 de enero de 2027 tengan más de 75 años de edad, cesarán en sus funciones a contar de dicha fecha. Quienes cumplan 75 años en forma posterior, cesaran sus funciones a contar de dicha fecha.</a:t>
            </a:r>
          </a:p>
          <a:p>
            <a:endParaRPr lang="es-MX" sz="2400" dirty="0"/>
          </a:p>
          <a:p>
            <a:r>
              <a:rPr lang="es-MX" sz="2400" dirty="0"/>
              <a:t>    Quienes cesen en sus funciones por la causal señalada en este artículo tendrán derecho a gozar de una indemnización equivalente al total de las remuneraciones, por cada año de servicio en la institución, </a:t>
            </a:r>
            <a:r>
              <a:rPr lang="es-MX" sz="2400" b="1" dirty="0"/>
              <a:t>con un máximo de seis meses</a:t>
            </a:r>
            <a:endParaRPr lang="es-CL" sz="2400" b="1" dirty="0"/>
          </a:p>
        </p:txBody>
      </p:sp>
    </p:spTree>
    <p:extLst>
      <p:ext uri="{BB962C8B-B14F-4D97-AF65-F5344CB8AC3E}">
        <p14:creationId xmlns:p14="http://schemas.microsoft.com/office/powerpoint/2010/main" val="671229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Bann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62000"/>
          </a:xfrm>
          <a:prstGeom prst="rect">
            <a:avLst/>
          </a:prstGeom>
        </p:spPr>
      </p:pic>
      <p:pic>
        <p:nvPicPr>
          <p:cNvPr id="5" name="3 Marcador de contenido" descr="02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5499847"/>
            <a:ext cx="753035" cy="1295207"/>
          </a:xfrm>
        </p:spPr>
      </p:pic>
      <p:sp>
        <p:nvSpPr>
          <p:cNvPr id="6" name="5 Título"/>
          <p:cNvSpPr>
            <a:spLocks noGrp="1"/>
          </p:cNvSpPr>
          <p:nvPr>
            <p:ph type="ctrTitle"/>
          </p:nvPr>
        </p:nvSpPr>
        <p:spPr>
          <a:xfrm>
            <a:off x="524435" y="815789"/>
            <a:ext cx="7772400" cy="887506"/>
          </a:xfrm>
        </p:spPr>
        <p:txBody>
          <a:bodyPr/>
          <a:lstStyle/>
          <a:p>
            <a:r>
              <a:rPr lang="es-MX" dirty="0"/>
              <a:t>BONIFICACION POR RETIRO</a:t>
            </a:r>
            <a:endParaRPr lang="es-CL" dirty="0"/>
          </a:p>
        </p:txBody>
      </p:sp>
      <p:sp>
        <p:nvSpPr>
          <p:cNvPr id="9" name="8 CuadroTexto"/>
          <p:cNvSpPr txBox="1"/>
          <p:nvPr/>
        </p:nvSpPr>
        <p:spPr>
          <a:xfrm>
            <a:off x="753035" y="1716741"/>
            <a:ext cx="82430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"Artículo 1……</a:t>
            </a:r>
          </a:p>
          <a:p>
            <a:r>
              <a:rPr lang="es-CL" dirty="0"/>
              <a:t>     La bonificación por retiro voluntario será equivalente a un mes de remuneración imponible por cada año de servicio y fracción superior a seis meses, prestados en alguno de los organismos señalados en el inciso primero, con un máximo de once meses.</a:t>
            </a:r>
            <a:br>
              <a:rPr lang="es-CL" dirty="0"/>
            </a:br>
            <a:r>
              <a:rPr lang="es-CL" dirty="0"/>
              <a:t>     La remuneración que servirá de base para el cálculo de la bonificación por retiro voluntario, será la que resulte del promedio de remuneraciones mensuales imponibles que le haya correspondido al funcionario o funcionaria durante los doce meses inmediatamente anteriores al retiro, actualizadas según el Índice de Precios al Consumidor determinado por el Instituto Nacional de Estadísticas</a:t>
            </a:r>
            <a:endParaRPr lang="es-MX" sz="3600" i="1" dirty="0"/>
          </a:p>
        </p:txBody>
      </p:sp>
      <p:sp>
        <p:nvSpPr>
          <p:cNvPr id="2" name="CuadroTexto 1"/>
          <p:cNvSpPr txBox="1"/>
          <p:nvPr/>
        </p:nvSpPr>
        <p:spPr>
          <a:xfrm flipH="1">
            <a:off x="1339945" y="4623956"/>
            <a:ext cx="69568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/>
              <a:t>El calculo incluye todas las rentas imponibles, aunque sobrepasen el tope de 87,8 UF mensual. </a:t>
            </a:r>
          </a:p>
        </p:txBody>
      </p:sp>
    </p:spTree>
    <p:extLst>
      <p:ext uri="{BB962C8B-B14F-4D97-AF65-F5344CB8AC3E}">
        <p14:creationId xmlns:p14="http://schemas.microsoft.com/office/powerpoint/2010/main" val="3375410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Bann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62000"/>
          </a:xfrm>
          <a:prstGeom prst="rect">
            <a:avLst/>
          </a:prstGeom>
        </p:spPr>
      </p:pic>
      <p:pic>
        <p:nvPicPr>
          <p:cNvPr id="5" name="3 Marcador de contenido" descr="02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5499847"/>
            <a:ext cx="753035" cy="1295207"/>
          </a:xfrm>
        </p:spPr>
      </p:pic>
      <p:sp>
        <p:nvSpPr>
          <p:cNvPr id="6" name="5 Título"/>
          <p:cNvSpPr>
            <a:spLocks noGrp="1"/>
          </p:cNvSpPr>
          <p:nvPr>
            <p:ph type="ctrTitle"/>
          </p:nvPr>
        </p:nvSpPr>
        <p:spPr>
          <a:xfrm>
            <a:off x="524435" y="815789"/>
            <a:ext cx="7772400" cy="887506"/>
          </a:xfrm>
        </p:spPr>
        <p:txBody>
          <a:bodyPr/>
          <a:lstStyle/>
          <a:p>
            <a:r>
              <a:rPr lang="es-MX" dirty="0"/>
              <a:t>BONIFICACION POR RETIRO</a:t>
            </a:r>
            <a:endParaRPr lang="es-CL" dirty="0"/>
          </a:p>
        </p:txBody>
      </p:sp>
      <p:sp>
        <p:nvSpPr>
          <p:cNvPr id="9" name="8 CuadroTexto"/>
          <p:cNvSpPr txBox="1"/>
          <p:nvPr/>
        </p:nvSpPr>
        <p:spPr>
          <a:xfrm>
            <a:off x="753035" y="2074549"/>
            <a:ext cx="82430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Artículo 3°.-</a:t>
            </a:r>
          </a:p>
          <a:p>
            <a:r>
              <a:rPr lang="es-CL" dirty="0"/>
              <a:t>Para que los funcionarios y funcionarias accedan a la bonificación por retiro voluntario deberán postular en su respectiva institución empleadora en los plazos que fije el reglamento, comunicando su decisión de renunciar voluntariamente. </a:t>
            </a:r>
          </a:p>
          <a:p>
            <a:endParaRPr lang="es-CL" dirty="0"/>
          </a:p>
          <a:p>
            <a:r>
              <a:rPr lang="es-CL" dirty="0"/>
              <a:t>Las instituciones señaladas en el inciso primero del artículo 1° deberán remitir las postulaciones a la Subsecretaría de Redes Asistenciales, la cual mediante resolución determinará los beneficiarios y beneficiarias de los cupos correspondientes a un año.</a:t>
            </a:r>
            <a:br>
              <a:rPr lang="es-CL" dirty="0"/>
            </a:br>
            <a:endParaRPr lang="es-MX" sz="3600" i="1" dirty="0"/>
          </a:p>
        </p:txBody>
      </p:sp>
    </p:spTree>
    <p:extLst>
      <p:ext uri="{BB962C8B-B14F-4D97-AF65-F5344CB8AC3E}">
        <p14:creationId xmlns:p14="http://schemas.microsoft.com/office/powerpoint/2010/main" val="1835187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Bann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62000"/>
          </a:xfrm>
          <a:prstGeom prst="rect">
            <a:avLst/>
          </a:prstGeom>
        </p:spPr>
      </p:pic>
      <p:pic>
        <p:nvPicPr>
          <p:cNvPr id="5" name="3 Marcador de contenido" descr="02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5499847"/>
            <a:ext cx="753035" cy="1295207"/>
          </a:xfrm>
        </p:spPr>
      </p:pic>
      <p:sp>
        <p:nvSpPr>
          <p:cNvPr id="6" name="5 Título"/>
          <p:cNvSpPr>
            <a:spLocks noGrp="1"/>
          </p:cNvSpPr>
          <p:nvPr>
            <p:ph type="ctrTitle"/>
          </p:nvPr>
        </p:nvSpPr>
        <p:spPr>
          <a:xfrm>
            <a:off x="524435" y="815789"/>
            <a:ext cx="7772400" cy="887506"/>
          </a:xfrm>
        </p:spPr>
        <p:txBody>
          <a:bodyPr/>
          <a:lstStyle/>
          <a:p>
            <a:r>
              <a:rPr lang="es-MX" dirty="0"/>
              <a:t>BONIFICACION POR RETIRO</a:t>
            </a:r>
            <a:endParaRPr lang="es-CL" dirty="0"/>
          </a:p>
        </p:txBody>
      </p:sp>
      <p:sp>
        <p:nvSpPr>
          <p:cNvPr id="9" name="8 CuadroTexto"/>
          <p:cNvSpPr txBox="1"/>
          <p:nvPr/>
        </p:nvSpPr>
        <p:spPr>
          <a:xfrm>
            <a:off x="753035" y="1716741"/>
            <a:ext cx="824304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Artículo 6°.- El reglamento definirá las fechas de postulación para la bonificación por retiro voluntario según el año en que los funcionarios y funcionarias cumplan 65 años de edad.</a:t>
            </a:r>
            <a:br>
              <a:rPr lang="es-CL" dirty="0"/>
            </a:br>
            <a:r>
              <a:rPr lang="es-CL" dirty="0"/>
              <a:t>     Con todo, las funcionarias podrán postular a la bonificación por retiro voluntario, en cualquiera de los procesos que establezca el reglamento, desde que cumplan 60 años de edad y hasta el proceso correspondiente a los 65 años de edad, sin perder los beneficios establecidos en esta ley.</a:t>
            </a:r>
          </a:p>
          <a:p>
            <a:r>
              <a:rPr lang="es-CL" b="1" dirty="0"/>
              <a:t>Ello, Sin perjuicio de lo establecido en el articulo 6° bis; sobre IR decreciente.</a:t>
            </a:r>
          </a:p>
          <a:p>
            <a:br>
              <a:rPr lang="es-CL" dirty="0"/>
            </a:br>
            <a:r>
              <a:rPr lang="es-CL" dirty="0"/>
              <a:t>     En el caso de las mujeres que cumplan entre 60 años y 65 años de edad, entre el 1 de enero y el 31 de diciembre de 2025, podrán postular en el proceso correspondiente para este año .. y de ser seleccionadas pueden hacer efectiva su renuncia voluntaria, a más tardar, hasta el primer día del quinto mes siguiente del año en que cumplan 65 años de edad, conservando el cupo obtenidos durante dicho periodo; incluida su heredabilidad.</a:t>
            </a:r>
          </a:p>
        </p:txBody>
      </p:sp>
    </p:spTree>
    <p:extLst>
      <p:ext uri="{BB962C8B-B14F-4D97-AF65-F5344CB8AC3E}">
        <p14:creationId xmlns:p14="http://schemas.microsoft.com/office/powerpoint/2010/main" val="3931184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8B13C0-E2D6-8957-6F5D-52CBC67801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Banner.jpg">
            <a:extLst>
              <a:ext uri="{FF2B5EF4-FFF2-40B4-BE49-F238E27FC236}">
                <a16:creationId xmlns:a16="http://schemas.microsoft.com/office/drawing/2014/main" id="{C422972F-DCDD-30EF-8F1D-C52EE937D2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62000"/>
          </a:xfrm>
          <a:prstGeom prst="rect">
            <a:avLst/>
          </a:prstGeom>
        </p:spPr>
      </p:pic>
      <p:pic>
        <p:nvPicPr>
          <p:cNvPr id="5" name="3 Marcador de contenido" descr="02.jpg">
            <a:extLst>
              <a:ext uri="{FF2B5EF4-FFF2-40B4-BE49-F238E27FC236}">
                <a16:creationId xmlns:a16="http://schemas.microsoft.com/office/drawing/2014/main" id="{6CAD3962-5BF1-F04C-D502-5DC63DD448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5499847"/>
            <a:ext cx="753035" cy="1295207"/>
          </a:xfrm>
        </p:spPr>
      </p:pic>
      <p:sp>
        <p:nvSpPr>
          <p:cNvPr id="6" name="5 Título">
            <a:extLst>
              <a:ext uri="{FF2B5EF4-FFF2-40B4-BE49-F238E27FC236}">
                <a16:creationId xmlns:a16="http://schemas.microsoft.com/office/drawing/2014/main" id="{F90A4E54-4CB1-42DD-A655-D1F2282C99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4435" y="815789"/>
            <a:ext cx="7772400" cy="887506"/>
          </a:xfrm>
        </p:spPr>
        <p:txBody>
          <a:bodyPr/>
          <a:lstStyle/>
          <a:p>
            <a:r>
              <a:rPr lang="es-MX" dirty="0"/>
              <a:t>BONIFICACION DECRECIENTE</a:t>
            </a:r>
            <a:endParaRPr lang="es-CL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C94B468-8125-CBF8-A6AB-C8B5F0DFA223}"/>
              </a:ext>
            </a:extLst>
          </p:cNvPr>
          <p:cNvSpPr txBox="1"/>
          <p:nvPr/>
        </p:nvSpPr>
        <p:spPr>
          <a:xfrm>
            <a:off x="1135389" y="1703295"/>
            <a:ext cx="7449670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b="1" dirty="0"/>
              <a:t>Artículo 6° bis</a:t>
            </a:r>
            <a:r>
              <a:rPr lang="es-MX" dirty="0"/>
              <a:t>.- El personal sujeto a los beneficios de esta ley, podrá postular anualmente, en cualquiera de los períodos que se establecen en las letras siguientes y accederá a los beneficios decrecientes que se señalan según la época de postulación, conforme a las reglas que a continuación se indican:</a:t>
            </a:r>
          </a:p>
          <a:p>
            <a:r>
              <a:rPr lang="es-MX" b="1" dirty="0"/>
              <a:t>Aplicable a partir de la postulación de IR del año 2027.</a:t>
            </a:r>
          </a:p>
          <a:p>
            <a:endParaRPr lang="es-MX" dirty="0"/>
          </a:p>
          <a:p>
            <a:r>
              <a:rPr lang="es-MX" dirty="0"/>
              <a:t>    a</a:t>
            </a:r>
            <a:r>
              <a:rPr lang="es-MX" b="1" dirty="0"/>
              <a:t>) Primer período de postulación: En este período podrán postular los funcionarios y funcionarias que cumplan 65 años de edad, en el o los plazos que fije el reglamento.</a:t>
            </a:r>
            <a:r>
              <a:rPr lang="es-MX" dirty="0"/>
              <a:t> Deberán hacer efectiva su renuncia voluntaria a más tardar, el día primero del quinto mes siguiente del vencimiento del plazo para fijar la fecha de renuncia voluntaria definitiva o hasta el día primero del quinto mes en que cumpla 65 años de edad, si esta fecha es posterior a aquella, todo lo anterior, conforme a lo dispuesto en el artículo 2.</a:t>
            </a:r>
          </a:p>
          <a:p>
            <a:endParaRPr lang="es-MX" dirty="0"/>
          </a:p>
          <a:p>
            <a:r>
              <a:rPr lang="es-MX" dirty="0"/>
              <a:t>Si hacen efectiva su renuncia voluntaria dentro del plazo antes señalado, tendrán derecho a la totalidad de cada uno de los beneficios a que se refieren los artículos 1°, 9°, 11, 12 y 13, que les corresponda, siempre que cumplan con los respectivos requisitos.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80387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210838-F9E4-388F-64E1-0A88A9E69B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Banner.jpg">
            <a:extLst>
              <a:ext uri="{FF2B5EF4-FFF2-40B4-BE49-F238E27FC236}">
                <a16:creationId xmlns:a16="http://schemas.microsoft.com/office/drawing/2014/main" id="{C5120E6B-8540-E521-01E6-8B19A479DC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62000"/>
          </a:xfrm>
          <a:prstGeom prst="rect">
            <a:avLst/>
          </a:prstGeom>
        </p:spPr>
      </p:pic>
      <p:pic>
        <p:nvPicPr>
          <p:cNvPr id="5" name="3 Marcador de contenido" descr="02.jpg">
            <a:extLst>
              <a:ext uri="{FF2B5EF4-FFF2-40B4-BE49-F238E27FC236}">
                <a16:creationId xmlns:a16="http://schemas.microsoft.com/office/drawing/2014/main" id="{DC887BE8-DC76-D454-8FEC-CC41930CB8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5499847"/>
            <a:ext cx="753035" cy="1295207"/>
          </a:xfrm>
        </p:spPr>
      </p:pic>
      <p:sp>
        <p:nvSpPr>
          <p:cNvPr id="6" name="5 Título">
            <a:extLst>
              <a:ext uri="{FF2B5EF4-FFF2-40B4-BE49-F238E27FC236}">
                <a16:creationId xmlns:a16="http://schemas.microsoft.com/office/drawing/2014/main" id="{B6B8A372-841A-BBEE-A826-D025186A6B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4435" y="815789"/>
            <a:ext cx="7772400" cy="887506"/>
          </a:xfrm>
        </p:spPr>
        <p:txBody>
          <a:bodyPr/>
          <a:lstStyle/>
          <a:p>
            <a:r>
              <a:rPr lang="es-MX" dirty="0"/>
              <a:t>BONIFICACION DECRECIENTE</a:t>
            </a:r>
            <a:endParaRPr lang="es-CL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0F6E36B-A7A4-7525-AC87-03611980E82A}"/>
              </a:ext>
            </a:extLst>
          </p:cNvPr>
          <p:cNvSpPr txBox="1"/>
          <p:nvPr/>
        </p:nvSpPr>
        <p:spPr>
          <a:xfrm>
            <a:off x="1019694" y="1893411"/>
            <a:ext cx="744967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Artículo 6° bis.-</a:t>
            </a:r>
          </a:p>
          <a:p>
            <a:endParaRPr lang="es-MX" dirty="0"/>
          </a:p>
          <a:p>
            <a:r>
              <a:rPr lang="es-MX" dirty="0"/>
              <a:t>b) Segundo período de postulación: En este período podrán postular los funcionarios y funcionarias </a:t>
            </a:r>
            <a:r>
              <a:rPr lang="es-MX" b="1" dirty="0"/>
              <a:t>que cumplan 66 años de edad, </a:t>
            </a:r>
            <a:r>
              <a:rPr lang="es-MX" dirty="0"/>
              <a:t>en el o los plazos que fije el reglamento. Deberán hacer efectiva su renuncia voluntaria a más tardar, el día primero del quinto mes siguiente del vencimiento del plazo para fijar la fecha de renuncia voluntaria definitiva.</a:t>
            </a:r>
          </a:p>
          <a:p>
            <a:endParaRPr lang="es-MX" dirty="0"/>
          </a:p>
          <a:p>
            <a:r>
              <a:rPr lang="es-MX" dirty="0"/>
              <a:t>    </a:t>
            </a:r>
            <a:r>
              <a:rPr lang="es-MX" b="1" dirty="0"/>
              <a:t>En este caso sólo podrán acceder al 75% </a:t>
            </a:r>
            <a:r>
              <a:rPr lang="es-MX" dirty="0"/>
              <a:t>de cada uno de los beneficios a que refieren los artículos 1°, 9°, 11, 12 y 13, que les corresponda, siempre que cumplan con los requisitos respectivos.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08562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406B9D-0086-9960-2488-EEB644A0F8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Banner.jpg">
            <a:extLst>
              <a:ext uri="{FF2B5EF4-FFF2-40B4-BE49-F238E27FC236}">
                <a16:creationId xmlns:a16="http://schemas.microsoft.com/office/drawing/2014/main" id="{DC2AAAAE-F74D-091B-A993-7888AD6BB7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62000"/>
          </a:xfrm>
          <a:prstGeom prst="rect">
            <a:avLst/>
          </a:prstGeom>
        </p:spPr>
      </p:pic>
      <p:pic>
        <p:nvPicPr>
          <p:cNvPr id="5" name="3 Marcador de contenido" descr="02.jpg">
            <a:extLst>
              <a:ext uri="{FF2B5EF4-FFF2-40B4-BE49-F238E27FC236}">
                <a16:creationId xmlns:a16="http://schemas.microsoft.com/office/drawing/2014/main" id="{43A83E0C-9625-F736-0BA9-9C8CF28E6B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5499847"/>
            <a:ext cx="753035" cy="1295207"/>
          </a:xfrm>
        </p:spPr>
      </p:pic>
      <p:sp>
        <p:nvSpPr>
          <p:cNvPr id="6" name="5 Título">
            <a:extLst>
              <a:ext uri="{FF2B5EF4-FFF2-40B4-BE49-F238E27FC236}">
                <a16:creationId xmlns:a16="http://schemas.microsoft.com/office/drawing/2014/main" id="{B3A8C25C-4D22-3754-9AFA-7FFA28E5D8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4435" y="815789"/>
            <a:ext cx="7772400" cy="887506"/>
          </a:xfrm>
        </p:spPr>
        <p:txBody>
          <a:bodyPr/>
          <a:lstStyle/>
          <a:p>
            <a:r>
              <a:rPr lang="es-MX" dirty="0"/>
              <a:t>BONIFICACION DECRECIENTE</a:t>
            </a:r>
            <a:endParaRPr lang="es-CL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EC33922C-9E0C-8499-D0AA-FBFECA1E5671}"/>
              </a:ext>
            </a:extLst>
          </p:cNvPr>
          <p:cNvSpPr txBox="1"/>
          <p:nvPr/>
        </p:nvSpPr>
        <p:spPr>
          <a:xfrm>
            <a:off x="1019694" y="1893411"/>
            <a:ext cx="744967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Artículo 6° bis.-</a:t>
            </a:r>
          </a:p>
          <a:p>
            <a:endParaRPr lang="es-MX" dirty="0"/>
          </a:p>
          <a:p>
            <a:r>
              <a:rPr lang="es-MX" dirty="0"/>
              <a:t>c) Tercer período de postulación: En este período podrán postular los funcionarios y funcionarias que cumplan </a:t>
            </a:r>
            <a:r>
              <a:rPr lang="es-MX" b="1" dirty="0"/>
              <a:t>67 años de edad</a:t>
            </a:r>
            <a:r>
              <a:rPr lang="es-MX" dirty="0"/>
              <a:t>, en el o los plazos que fije el reglamento. Deberán hacer efectiva su renuncia voluntaria a más tardar, el día primero del quinto mes siguiente del vencimiento del plazo para fijar la fecha de renuncia voluntaria definitiva.</a:t>
            </a:r>
          </a:p>
          <a:p>
            <a:endParaRPr lang="es-MX" dirty="0"/>
          </a:p>
          <a:p>
            <a:r>
              <a:rPr lang="es-MX" dirty="0"/>
              <a:t>    En este caso sólo podrán </a:t>
            </a:r>
            <a:r>
              <a:rPr lang="es-MX" b="1" dirty="0"/>
              <a:t>acceder al 55% </a:t>
            </a:r>
            <a:r>
              <a:rPr lang="es-MX" dirty="0"/>
              <a:t>de cada uno de los beneficios a que refieren los artículos 1°, 9°, 11, 12 y 13, que les corresponda, siempre que cumplan con los requisitos respectivos.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51681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127A3E-84E8-1B9D-5C15-DFC2B85444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Banner.jpg">
            <a:extLst>
              <a:ext uri="{FF2B5EF4-FFF2-40B4-BE49-F238E27FC236}">
                <a16:creationId xmlns:a16="http://schemas.microsoft.com/office/drawing/2014/main" id="{FBB03E3C-C951-7CB1-EF00-4D92CB8CF7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62000"/>
          </a:xfrm>
          <a:prstGeom prst="rect">
            <a:avLst/>
          </a:prstGeom>
        </p:spPr>
      </p:pic>
      <p:pic>
        <p:nvPicPr>
          <p:cNvPr id="5" name="3 Marcador de contenido" descr="02.jpg">
            <a:extLst>
              <a:ext uri="{FF2B5EF4-FFF2-40B4-BE49-F238E27FC236}">
                <a16:creationId xmlns:a16="http://schemas.microsoft.com/office/drawing/2014/main" id="{801A310A-A653-6823-327E-6BF31B9B14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5499847"/>
            <a:ext cx="753035" cy="1295207"/>
          </a:xfrm>
        </p:spPr>
      </p:pic>
      <p:sp>
        <p:nvSpPr>
          <p:cNvPr id="6" name="5 Título">
            <a:extLst>
              <a:ext uri="{FF2B5EF4-FFF2-40B4-BE49-F238E27FC236}">
                <a16:creationId xmlns:a16="http://schemas.microsoft.com/office/drawing/2014/main" id="{CCB1A695-CCE5-F221-89B2-9CB2BE3DCF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4435" y="815789"/>
            <a:ext cx="7772400" cy="887506"/>
          </a:xfrm>
        </p:spPr>
        <p:txBody>
          <a:bodyPr/>
          <a:lstStyle/>
          <a:p>
            <a:r>
              <a:rPr lang="es-MX" dirty="0"/>
              <a:t>BONIFICACION DECRECIENTE</a:t>
            </a:r>
            <a:endParaRPr lang="es-CL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87EE7DD7-7760-BDDF-B066-8AEF0F661872}"/>
              </a:ext>
            </a:extLst>
          </p:cNvPr>
          <p:cNvSpPr txBox="1"/>
          <p:nvPr/>
        </p:nvSpPr>
        <p:spPr>
          <a:xfrm>
            <a:off x="1019694" y="1893411"/>
            <a:ext cx="744967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Artículo 6° bis.-</a:t>
            </a:r>
          </a:p>
          <a:p>
            <a:endParaRPr lang="es-MX" dirty="0"/>
          </a:p>
          <a:p>
            <a:r>
              <a:rPr lang="es-MX" dirty="0"/>
              <a:t>d) Cuarto período de postulación: En este período podrán postular los funcionarios y funcionarias </a:t>
            </a:r>
            <a:r>
              <a:rPr lang="es-MX" b="1" dirty="0"/>
              <a:t>que cumplan 68 años de edad</a:t>
            </a:r>
            <a:r>
              <a:rPr lang="es-MX" dirty="0"/>
              <a:t>, en el o los plazos que fije el reglamento. Deberán hacer efectiva su renuncia voluntaria a más tardar, el día primero del quinto mes siguiente del vencimiento del plazo para fijar la fecha de renuncia voluntaria definitiva.</a:t>
            </a:r>
          </a:p>
          <a:p>
            <a:endParaRPr lang="es-MX" dirty="0"/>
          </a:p>
          <a:p>
            <a:r>
              <a:rPr lang="es-MX" dirty="0"/>
              <a:t>    En este caso sólo podrán </a:t>
            </a:r>
            <a:r>
              <a:rPr lang="es-MX" b="1" dirty="0"/>
              <a:t>acceder al 30% de </a:t>
            </a:r>
            <a:r>
              <a:rPr lang="es-MX" dirty="0"/>
              <a:t>cada uno de los beneficios a que refieren los artículos 1°, 9°, 11, 12 y 13, que les corresponda, siempre que cumplan con los requisitos respectivos.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122925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4435</TotalTime>
  <Words>2468</Words>
  <Application>Microsoft Office PowerPoint</Application>
  <PresentationFormat>Presentación en pantalla (4:3)</PresentationFormat>
  <Paragraphs>129</Paragraphs>
  <Slides>24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7" baseType="lpstr">
      <vt:lpstr>Arial</vt:lpstr>
      <vt:lpstr>Calibri</vt:lpstr>
      <vt:lpstr>Tema de Office</vt:lpstr>
      <vt:lpstr>INCENTIVO AL RETIRO  PERMANENTE  LEY 20921 PUBLICADA EN DIARIO OFICIAL 15/06/2016 y modificada por la ley 21724/2025 </vt:lpstr>
      <vt:lpstr>BONIFICACION POR RETIRO</vt:lpstr>
      <vt:lpstr>BONIFICACION POR RETIRO</vt:lpstr>
      <vt:lpstr>BONIFICACION POR RETIRO</vt:lpstr>
      <vt:lpstr>BONIFICACION POR RETIRO</vt:lpstr>
      <vt:lpstr>BONIFICACION DECRECIENTE</vt:lpstr>
      <vt:lpstr>BONIFICACION DECRECIENTE</vt:lpstr>
      <vt:lpstr>BONIFICACION DECRECIENTE</vt:lpstr>
      <vt:lpstr>BONIFICACION DECRECIENTE</vt:lpstr>
      <vt:lpstr>BONIFICACION DECRECIENTE</vt:lpstr>
      <vt:lpstr>BONIFICACION DECRECIENTE</vt:lpstr>
      <vt:lpstr>BONIFICACION ADICIONAL </vt:lpstr>
      <vt:lpstr>BONIFICACION ADICIONAL</vt:lpstr>
      <vt:lpstr>BONIFICACION ADICIONAL</vt:lpstr>
      <vt:lpstr>COBERTURA Art 10</vt:lpstr>
      <vt:lpstr>Bono poslaboral Art 14</vt:lpstr>
      <vt:lpstr>OTROS BENEFICIOS Art 8</vt:lpstr>
      <vt:lpstr>OTROS BENEFICIOS Art 17</vt:lpstr>
      <vt:lpstr>RENUNCIA A LOS BENEFICIOS Art 15</vt:lpstr>
      <vt:lpstr>PROHIBICION DE CONTRATO Art 16</vt:lpstr>
      <vt:lpstr>INCENTIVO AL RETIRO  DISPOSICIONES PARA AÑO 2026</vt:lpstr>
      <vt:lpstr>INCENTIVO AL RETIRO  DISPOSICIONES PARA AÑO 2026</vt:lpstr>
      <vt:lpstr>INCENTIVO AL RETIRO  Enfermedad Terminal o  grave</vt:lpstr>
      <vt:lpstr>INCENTIVO AL RETIRO  75 años Cese obligatorio de funciones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Nayareth Quevedo</dc:creator>
  <cp:lastModifiedBy>luis sepulveda</cp:lastModifiedBy>
  <cp:revision>188</cp:revision>
  <dcterms:created xsi:type="dcterms:W3CDTF">2014-03-06T02:40:41Z</dcterms:created>
  <dcterms:modified xsi:type="dcterms:W3CDTF">2025-02-16T21:25:35Z</dcterms:modified>
</cp:coreProperties>
</file>